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30" r:id="rId2"/>
    <p:sldId id="320" r:id="rId3"/>
    <p:sldId id="400" r:id="rId4"/>
    <p:sldId id="449" r:id="rId5"/>
    <p:sldId id="450" r:id="rId6"/>
    <p:sldId id="480" r:id="rId7"/>
    <p:sldId id="481" r:id="rId8"/>
    <p:sldId id="482" r:id="rId9"/>
    <p:sldId id="432" r:id="rId10"/>
    <p:sldId id="417" r:id="rId11"/>
    <p:sldId id="376" r:id="rId12"/>
    <p:sldId id="477" r:id="rId13"/>
    <p:sldId id="454" r:id="rId14"/>
    <p:sldId id="456" r:id="rId15"/>
    <p:sldId id="457" r:id="rId16"/>
    <p:sldId id="484" r:id="rId17"/>
    <p:sldId id="485" r:id="rId18"/>
    <p:sldId id="486" r:id="rId19"/>
    <p:sldId id="487" r:id="rId20"/>
    <p:sldId id="488" r:id="rId21"/>
    <p:sldId id="489" r:id="rId22"/>
    <p:sldId id="458" r:id="rId23"/>
    <p:sldId id="490" r:id="rId24"/>
    <p:sldId id="491" r:id="rId25"/>
    <p:sldId id="492" r:id="rId26"/>
    <p:sldId id="493" r:id="rId27"/>
    <p:sldId id="460" r:id="rId28"/>
    <p:sldId id="494" r:id="rId29"/>
    <p:sldId id="495" r:id="rId30"/>
    <p:sldId id="462" r:id="rId31"/>
    <p:sldId id="314" r:id="rId32"/>
  </p:sldIdLst>
  <p:sldSz cx="12192000" cy="6858000"/>
  <p:notesSz cx="6858000" cy="9144000"/>
  <p:defaultTextStyle>
    <a:defPPr>
      <a:defRPr lang="id-ID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31D65"/>
    <a:srgbClr val="F20253"/>
    <a:srgbClr val="339933"/>
    <a:srgbClr val="F7F7F7"/>
    <a:srgbClr val="F3F3F2"/>
    <a:srgbClr val="FFFFFF"/>
    <a:srgbClr val="00CC00"/>
    <a:srgbClr val="3BAFDA"/>
    <a:srgbClr val="EDF4FC"/>
    <a:srgbClr val="00DA6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38" autoAdjust="0"/>
    <p:restoredTop sz="93979" autoAdjust="0"/>
  </p:normalViewPr>
  <p:slideViewPr>
    <p:cSldViewPr snapToGrid="0">
      <p:cViewPr varScale="1">
        <p:scale>
          <a:sx n="69" d="100"/>
          <a:sy n="69" d="100"/>
        </p:scale>
        <p:origin x="568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DD0F3-84E0-417F-B742-D4EF87512509}" type="datetimeFigureOut">
              <a:rPr lang="id-ID" smtClean="0"/>
              <a:t>28/07/2022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B5EC5-F4EB-4CCF-A276-F8FCF106810C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0944173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DD0F3-84E0-417F-B742-D4EF87512509}" type="datetimeFigureOut">
              <a:rPr lang="id-ID" smtClean="0"/>
              <a:t>28/07/2022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B5EC5-F4EB-4CCF-A276-F8FCF106810C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8638636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DD0F3-84E0-417F-B742-D4EF87512509}" type="datetimeFigureOut">
              <a:rPr lang="id-ID" smtClean="0"/>
              <a:t>28/07/2022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B5EC5-F4EB-4CCF-A276-F8FCF106810C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9998879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DD0F3-84E0-417F-B742-D4EF87512509}" type="datetimeFigureOut">
              <a:rPr lang="id-ID" smtClean="0"/>
              <a:t>28/07/2022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B5EC5-F4EB-4CCF-A276-F8FCF106810C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6320793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DD0F3-84E0-417F-B742-D4EF87512509}" type="datetimeFigureOut">
              <a:rPr lang="id-ID" smtClean="0"/>
              <a:t>28/07/2022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B5EC5-F4EB-4CCF-A276-F8FCF106810C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9751346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DD0F3-84E0-417F-B742-D4EF87512509}" type="datetimeFigureOut">
              <a:rPr lang="id-ID" smtClean="0"/>
              <a:t>28/07/2022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B5EC5-F4EB-4CCF-A276-F8FCF106810C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6675016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DD0F3-84E0-417F-B742-D4EF87512509}" type="datetimeFigureOut">
              <a:rPr lang="id-ID" smtClean="0"/>
              <a:t>28/07/2022</a:t>
            </a:fld>
            <a:endParaRPr lang="id-ID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B5EC5-F4EB-4CCF-A276-F8FCF106810C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5219182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DD0F3-84E0-417F-B742-D4EF87512509}" type="datetimeFigureOut">
              <a:rPr lang="id-ID" smtClean="0"/>
              <a:t>28/07/2022</a:t>
            </a:fld>
            <a:endParaRPr lang="id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B5EC5-F4EB-4CCF-A276-F8FCF106810C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2693777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DD0F3-84E0-417F-B742-D4EF87512509}" type="datetimeFigureOut">
              <a:rPr lang="id-ID" smtClean="0"/>
              <a:t>28/07/2022</a:t>
            </a:fld>
            <a:endParaRPr lang="id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B5EC5-F4EB-4CCF-A276-F8FCF106810C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6792169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DD0F3-84E0-417F-B742-D4EF87512509}" type="datetimeFigureOut">
              <a:rPr lang="id-ID" smtClean="0"/>
              <a:t>28/07/2022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B5EC5-F4EB-4CCF-A276-F8FCF106810C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0083655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d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DD0F3-84E0-417F-B742-D4EF87512509}" type="datetimeFigureOut">
              <a:rPr lang="id-ID" smtClean="0"/>
              <a:t>28/07/2022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B5EC5-F4EB-4CCF-A276-F8FCF106810C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7325230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7DD0F3-84E0-417F-B742-D4EF87512509}" type="datetimeFigureOut">
              <a:rPr lang="id-ID" smtClean="0"/>
              <a:t>28/07/2022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5B5EC5-F4EB-4CCF-A276-F8FCF106810C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9311313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4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Techmplish Consultancy Service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80"/>
          <a:stretch/>
        </p:blipFill>
        <p:spPr bwMode="auto">
          <a:xfrm>
            <a:off x="0" y="9236"/>
            <a:ext cx="12192000" cy="4837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Universitas Komputer Indonesi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5056" y="40641"/>
            <a:ext cx="1416304" cy="1416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73054" y="4885718"/>
            <a:ext cx="1013312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err="1" smtClean="0">
                <a:solidFill>
                  <a:schemeClr val="tx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Tambahan</a:t>
            </a:r>
            <a:r>
              <a:rPr lang="en-US" sz="4400" b="1" dirty="0" smtClean="0">
                <a:solidFill>
                  <a:schemeClr val="tx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4400" b="1" dirty="0" err="1" smtClean="0">
                <a:solidFill>
                  <a:schemeClr val="tx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Materi</a:t>
            </a:r>
            <a:r>
              <a:rPr lang="en-US" sz="4400" b="1" dirty="0" smtClean="0">
                <a:solidFill>
                  <a:schemeClr val="tx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JAVA</a:t>
            </a:r>
            <a:endParaRPr lang="en-US" sz="4000" b="1" dirty="0" smtClean="0">
              <a:solidFill>
                <a:schemeClr val="tx2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sz="3600" b="1" dirty="0" smtClean="0">
                <a:solidFill>
                  <a:srgbClr val="F31D65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Dynamic </a:t>
            </a:r>
            <a:r>
              <a:rPr lang="en-US" sz="3600" b="1" dirty="0" smtClean="0">
                <a:solidFill>
                  <a:srgbClr val="F31D65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Menu Panel</a:t>
            </a:r>
            <a:endParaRPr lang="id-ID" sz="3600" b="1" dirty="0">
              <a:solidFill>
                <a:srgbClr val="F31D65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-147394" y="6282311"/>
            <a:ext cx="6847724" cy="4917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2000" dirty="0" err="1" smtClean="0">
                <a:solidFill>
                  <a:schemeClr val="tx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Pemateri</a:t>
            </a:r>
            <a:r>
              <a:rPr lang="en-US" sz="2000" dirty="0" smtClean="0">
                <a:solidFill>
                  <a:schemeClr val="tx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: </a:t>
            </a:r>
            <a:r>
              <a:rPr lang="en-US" sz="2000" dirty="0" err="1" smtClean="0">
                <a:solidFill>
                  <a:schemeClr val="tx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Chrismikha</a:t>
            </a:r>
            <a:r>
              <a:rPr lang="en-US" sz="2000" dirty="0" smtClean="0">
                <a:solidFill>
                  <a:schemeClr val="tx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 err="1" smtClean="0">
                <a:solidFill>
                  <a:schemeClr val="tx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Hardyanto</a:t>
            </a:r>
            <a:r>
              <a:rPr lang="en-US" sz="2000" dirty="0" smtClean="0">
                <a:solidFill>
                  <a:schemeClr val="tx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 err="1" smtClean="0">
                <a:solidFill>
                  <a:schemeClr val="tx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S.Kom</a:t>
            </a:r>
            <a:r>
              <a:rPr lang="en-US" sz="2000" dirty="0" smtClean="0">
                <a:solidFill>
                  <a:schemeClr val="tx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., </a:t>
            </a:r>
            <a:r>
              <a:rPr lang="en-US" sz="2000" dirty="0" err="1" smtClean="0">
                <a:solidFill>
                  <a:schemeClr val="tx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M.Kom</a:t>
            </a:r>
            <a:r>
              <a:rPr lang="en-US" sz="2000" dirty="0" smtClean="0">
                <a:solidFill>
                  <a:schemeClr val="tx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id-ID" sz="2000" dirty="0">
              <a:solidFill>
                <a:schemeClr val="tx2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1" name="Picture 14" descr="6 OOP Concepts in Java with examples · Raygun Blo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81" t="13444" r="21072" b="14906"/>
          <a:stretch/>
        </p:blipFill>
        <p:spPr bwMode="auto">
          <a:xfrm>
            <a:off x="8986118" y="4968014"/>
            <a:ext cx="3092090" cy="1724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73054" y="-112366"/>
            <a:ext cx="96026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err="1" smtClean="0">
                <a:solidFill>
                  <a:srgbClr val="EDF4FC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Pemrograman</a:t>
            </a:r>
            <a:r>
              <a:rPr lang="en-US" sz="6000" b="1" dirty="0" smtClean="0">
                <a:solidFill>
                  <a:srgbClr val="EDF4FC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 Visual</a:t>
            </a:r>
            <a:endParaRPr lang="id-ID" sz="6000" b="1" dirty="0">
              <a:solidFill>
                <a:srgbClr val="EDF4FC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6440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34617" y="2434073"/>
            <a:ext cx="11247783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6600" b="1" dirty="0" err="1" smtClean="0">
                <a:solidFill>
                  <a:schemeClr val="bg1"/>
                </a:solidFill>
              </a:rPr>
              <a:t>Praktikum</a:t>
            </a:r>
            <a:r>
              <a:rPr lang="en-US" sz="6600" b="1" dirty="0" smtClean="0">
                <a:solidFill>
                  <a:schemeClr val="bg1"/>
                </a:solidFill>
              </a:rPr>
              <a:t> 1 : </a:t>
            </a:r>
          </a:p>
          <a:p>
            <a:pPr algn="just"/>
            <a:r>
              <a:rPr lang="en-US" sz="4000" b="1" dirty="0" err="1" smtClean="0">
                <a:solidFill>
                  <a:schemeClr val="bg1"/>
                </a:solidFill>
              </a:rPr>
              <a:t>Dymanic</a:t>
            </a:r>
            <a:r>
              <a:rPr lang="en-US" sz="4000" b="1" dirty="0" smtClean="0">
                <a:solidFill>
                  <a:schemeClr val="bg1"/>
                </a:solidFill>
              </a:rPr>
              <a:t> Menu Panel [</a:t>
            </a:r>
            <a:r>
              <a:rPr lang="en-US" sz="4000" b="1" dirty="0" err="1" smtClean="0">
                <a:solidFill>
                  <a:schemeClr val="bg1"/>
                </a:solidFill>
              </a:rPr>
              <a:t>Kasus</a:t>
            </a:r>
            <a:r>
              <a:rPr lang="en-US" sz="4000" b="1" dirty="0" smtClean="0">
                <a:solidFill>
                  <a:schemeClr val="bg1"/>
                </a:solidFill>
              </a:rPr>
              <a:t> </a:t>
            </a:r>
            <a:r>
              <a:rPr lang="en-US" sz="4000" b="1" dirty="0" err="1" smtClean="0">
                <a:solidFill>
                  <a:schemeClr val="bg1"/>
                </a:solidFill>
              </a:rPr>
              <a:t>Sistem</a:t>
            </a:r>
            <a:r>
              <a:rPr lang="en-US" sz="4000" b="1" dirty="0" smtClean="0">
                <a:solidFill>
                  <a:schemeClr val="bg1"/>
                </a:solidFill>
              </a:rPr>
              <a:t> </a:t>
            </a:r>
            <a:r>
              <a:rPr lang="en-US" sz="4000" b="1" dirty="0" err="1" smtClean="0">
                <a:solidFill>
                  <a:schemeClr val="bg1"/>
                </a:solidFill>
              </a:rPr>
              <a:t>Perpustakaan</a:t>
            </a:r>
            <a:r>
              <a:rPr lang="en-US" sz="4000" b="1" dirty="0">
                <a:solidFill>
                  <a:schemeClr val="bg1"/>
                </a:solidFill>
              </a:rPr>
              <a:t>]</a:t>
            </a:r>
            <a:endParaRPr lang="id-ID" sz="40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5811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42530" y="63795"/>
            <a:ext cx="117735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4800" b="1" dirty="0" err="1" smtClean="0">
                <a:solidFill>
                  <a:srgbClr val="00B0F0"/>
                </a:solidFill>
              </a:rPr>
              <a:t>Praktikum</a:t>
            </a:r>
            <a:r>
              <a:rPr lang="en-US" sz="4800" b="1" dirty="0" smtClean="0">
                <a:solidFill>
                  <a:srgbClr val="00B0F0"/>
                </a:solidFill>
              </a:rPr>
              <a:t> : </a:t>
            </a:r>
            <a:r>
              <a:rPr lang="en-US" sz="4800" b="1" dirty="0" err="1" smtClean="0">
                <a:solidFill>
                  <a:srgbClr val="00B0F0"/>
                </a:solidFill>
              </a:rPr>
              <a:t>Sistem</a:t>
            </a:r>
            <a:r>
              <a:rPr lang="en-US" sz="4800" b="1" dirty="0" smtClean="0">
                <a:solidFill>
                  <a:srgbClr val="00B0F0"/>
                </a:solidFill>
              </a:rPr>
              <a:t> </a:t>
            </a:r>
            <a:r>
              <a:rPr lang="en-US" sz="4800" b="1" dirty="0" err="1" smtClean="0">
                <a:solidFill>
                  <a:srgbClr val="00B0F0"/>
                </a:solidFill>
              </a:rPr>
              <a:t>Perpustakaan</a:t>
            </a:r>
            <a:r>
              <a:rPr lang="en-US" sz="4800" b="1" dirty="0" smtClean="0">
                <a:solidFill>
                  <a:srgbClr val="00B0F0"/>
                </a:solidFill>
              </a:rPr>
              <a:t> IF</a:t>
            </a:r>
            <a:endParaRPr lang="id-ID" sz="4800" b="1" dirty="0">
              <a:solidFill>
                <a:srgbClr val="00B0F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816110" y="6414263"/>
            <a:ext cx="3383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6</a:t>
            </a:r>
            <a:endParaRPr lang="id-ID" sz="3200" dirty="0">
              <a:solidFill>
                <a:schemeClr val="bg1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11454160" y="6239165"/>
            <a:ext cx="1475680" cy="5574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0" name="Shape 84"/>
          <p:cNvSpPr txBox="1"/>
          <p:nvPr/>
        </p:nvSpPr>
        <p:spPr>
          <a:xfrm>
            <a:off x="136658" y="894792"/>
            <a:ext cx="10846775" cy="119838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algn="just"/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Untuk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latihan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praktikum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di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pertemuan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ini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, Mari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kita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buat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sebuah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aplikasi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sederhana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seperti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contoh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berikut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dimana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sudah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menerakpan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konsep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b="1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dymanic</a:t>
            </a:r>
            <a:r>
              <a:rPr lang="en-US" b="1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panel</a:t>
            </a:r>
            <a:endParaRPr lang="en-US" b="1" dirty="0">
              <a:solidFill>
                <a:srgbClr val="F20253"/>
              </a:solidFill>
              <a:latin typeface="Verdana" panose="020B0604030504040204" pitchFamily="34" charset="0"/>
              <a:ea typeface="Verdana" panose="020B0604030504040204" pitchFamily="34" charset="0"/>
              <a:cs typeface="Lato"/>
              <a:sym typeface="Lato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454161" y="6261863"/>
            <a:ext cx="7378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1</a:t>
            </a:r>
            <a:r>
              <a:rPr lang="en-US" sz="3200" dirty="0">
                <a:solidFill>
                  <a:schemeClr val="bg1"/>
                </a:solidFill>
              </a:rPr>
              <a:t>1</a:t>
            </a:r>
            <a:endParaRPr lang="id-ID" sz="3200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601" y="2093175"/>
            <a:ext cx="5721000" cy="382033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501" y="2093175"/>
            <a:ext cx="5752021" cy="3820336"/>
          </a:xfrm>
          <a:prstGeom prst="rect">
            <a:avLst/>
          </a:prstGeom>
        </p:spPr>
      </p:pic>
      <p:sp>
        <p:nvSpPr>
          <p:cNvPr id="12" name="Shape 84"/>
          <p:cNvSpPr txBox="1"/>
          <p:nvPr/>
        </p:nvSpPr>
        <p:spPr>
          <a:xfrm>
            <a:off x="2048877" y="5810473"/>
            <a:ext cx="2353003" cy="60379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algn="just">
              <a:lnSpc>
                <a:spcPct val="150000"/>
              </a:lnSpc>
              <a:buClr>
                <a:schemeClr val="tx1"/>
              </a:buClr>
            </a:pPr>
            <a:r>
              <a:rPr lang="en-US" sz="1600" b="1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[Menu HOME]</a:t>
            </a:r>
            <a:endParaRPr lang="en-US" sz="500" b="1" dirty="0">
              <a:latin typeface="Verdana" panose="020B0604030504040204" pitchFamily="34" charset="0"/>
              <a:ea typeface="Verdana" panose="020B0604030504040204" pitchFamily="34" charset="0"/>
              <a:cs typeface="Lato"/>
              <a:sym typeface="Lato"/>
            </a:endParaRPr>
          </a:p>
        </p:txBody>
      </p:sp>
      <p:sp>
        <p:nvSpPr>
          <p:cNvPr id="13" name="Shape 84"/>
          <p:cNvSpPr txBox="1"/>
          <p:nvPr/>
        </p:nvSpPr>
        <p:spPr>
          <a:xfrm>
            <a:off x="8387811" y="5810473"/>
            <a:ext cx="2353003" cy="60379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algn="just">
              <a:lnSpc>
                <a:spcPct val="150000"/>
              </a:lnSpc>
              <a:buClr>
                <a:schemeClr val="tx1"/>
              </a:buClr>
            </a:pPr>
            <a:r>
              <a:rPr lang="en-US" sz="1600" b="1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[Menu </a:t>
            </a:r>
            <a:r>
              <a:rPr lang="en-US" sz="1600" b="1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Anggota</a:t>
            </a:r>
            <a:r>
              <a:rPr lang="en-US" sz="1600" b="1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]</a:t>
            </a:r>
            <a:endParaRPr lang="en-US" sz="500" b="1" dirty="0">
              <a:latin typeface="Verdana" panose="020B0604030504040204" pitchFamily="34" charset="0"/>
              <a:ea typeface="Verdana" panose="020B0604030504040204" pitchFamily="34" charset="0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1709719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323" y="1923217"/>
            <a:ext cx="11496787" cy="392484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1816110" y="6414263"/>
            <a:ext cx="3383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6</a:t>
            </a:r>
            <a:endParaRPr lang="id-ID" sz="3200" dirty="0">
              <a:solidFill>
                <a:schemeClr val="bg1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11454160" y="6239165"/>
            <a:ext cx="1475680" cy="5574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0" name="Shape 84"/>
          <p:cNvSpPr txBox="1"/>
          <p:nvPr/>
        </p:nvSpPr>
        <p:spPr>
          <a:xfrm>
            <a:off x="191218" y="889035"/>
            <a:ext cx="11003254" cy="87625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algn="just"/>
            <a:r>
              <a:rPr lang="en-US" b="1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Langkah</a:t>
            </a:r>
            <a:r>
              <a:rPr lang="en-US" b="1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1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,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Buatlah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project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baru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pada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netbeans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.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dengan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cara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: </a:t>
            </a:r>
            <a:r>
              <a:rPr lang="en-US" b="1" dirty="0" smtClean="0">
                <a:solidFill>
                  <a:srgbClr val="F20253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File -&gt; New Project-&gt; Java Application -&gt; </a:t>
            </a:r>
            <a:r>
              <a:rPr lang="en-US" b="1" dirty="0" err="1" smtClean="0">
                <a:solidFill>
                  <a:srgbClr val="F20253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Tulis</a:t>
            </a:r>
            <a:r>
              <a:rPr lang="en-US" b="1" dirty="0" smtClean="0">
                <a:solidFill>
                  <a:srgbClr val="F20253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b="1" dirty="0" err="1" smtClean="0">
                <a:solidFill>
                  <a:srgbClr val="F20253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nama</a:t>
            </a:r>
            <a:r>
              <a:rPr lang="en-US" b="1" dirty="0" smtClean="0">
                <a:solidFill>
                  <a:srgbClr val="F20253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Project -&gt; </a:t>
            </a:r>
            <a:r>
              <a:rPr lang="en-US" b="1" dirty="0" err="1" smtClean="0">
                <a:solidFill>
                  <a:srgbClr val="F20253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unchecklist</a:t>
            </a:r>
            <a:r>
              <a:rPr lang="en-US" b="1" dirty="0" smtClean="0">
                <a:solidFill>
                  <a:srgbClr val="F20253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main class - &gt; finish</a:t>
            </a:r>
            <a:endParaRPr lang="en-US" b="1" dirty="0">
              <a:solidFill>
                <a:srgbClr val="F20253"/>
              </a:solidFill>
              <a:latin typeface="Verdana" panose="020B0604030504040204" pitchFamily="34" charset="0"/>
              <a:ea typeface="Verdana" panose="020B0604030504040204" pitchFamily="34" charset="0"/>
              <a:cs typeface="Lato"/>
              <a:sym typeface="Lato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736970" y="2793709"/>
            <a:ext cx="8214565" cy="353527"/>
          </a:xfrm>
          <a:prstGeom prst="rect">
            <a:avLst/>
          </a:prstGeom>
          <a:noFill/>
          <a:ln w="19050">
            <a:solidFill>
              <a:srgbClr val="F202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1454161" y="6261863"/>
            <a:ext cx="7378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1</a:t>
            </a:r>
            <a:r>
              <a:rPr lang="en-US" sz="3200" dirty="0">
                <a:solidFill>
                  <a:schemeClr val="bg1"/>
                </a:solidFill>
              </a:rPr>
              <a:t>2</a:t>
            </a:r>
            <a:endParaRPr lang="id-ID" sz="3200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2530" y="63795"/>
            <a:ext cx="117735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4800" b="1" dirty="0" err="1" smtClean="0">
                <a:solidFill>
                  <a:srgbClr val="00B0F0"/>
                </a:solidFill>
              </a:rPr>
              <a:t>Praktikum</a:t>
            </a:r>
            <a:r>
              <a:rPr lang="en-US" sz="4800" b="1" dirty="0" smtClean="0">
                <a:solidFill>
                  <a:srgbClr val="00B0F0"/>
                </a:solidFill>
              </a:rPr>
              <a:t> : </a:t>
            </a:r>
            <a:r>
              <a:rPr lang="en-US" sz="4800" b="1" dirty="0" err="1" smtClean="0">
                <a:solidFill>
                  <a:srgbClr val="00B0F0"/>
                </a:solidFill>
              </a:rPr>
              <a:t>Sistem</a:t>
            </a:r>
            <a:r>
              <a:rPr lang="en-US" sz="4800" b="1" dirty="0" smtClean="0">
                <a:solidFill>
                  <a:srgbClr val="00B0F0"/>
                </a:solidFill>
              </a:rPr>
              <a:t> </a:t>
            </a:r>
            <a:r>
              <a:rPr lang="en-US" sz="4800" b="1" dirty="0" err="1" smtClean="0">
                <a:solidFill>
                  <a:srgbClr val="00B0F0"/>
                </a:solidFill>
              </a:rPr>
              <a:t>Perpustakaan</a:t>
            </a:r>
            <a:r>
              <a:rPr lang="en-US" sz="4800" b="1" dirty="0" smtClean="0">
                <a:solidFill>
                  <a:srgbClr val="00B0F0"/>
                </a:solidFill>
              </a:rPr>
              <a:t> IF</a:t>
            </a:r>
            <a:endParaRPr lang="id-ID" sz="48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6311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1816110" y="6414263"/>
            <a:ext cx="3383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6</a:t>
            </a:r>
            <a:endParaRPr lang="id-ID" sz="3200" dirty="0">
              <a:solidFill>
                <a:schemeClr val="bg1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11454160" y="6239165"/>
            <a:ext cx="1475680" cy="5574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0" name="Shape 84"/>
          <p:cNvSpPr txBox="1"/>
          <p:nvPr/>
        </p:nvSpPr>
        <p:spPr>
          <a:xfrm>
            <a:off x="191217" y="889035"/>
            <a:ext cx="11963197" cy="87625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r>
              <a:rPr lang="en-US" b="1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Langkah</a:t>
            </a:r>
            <a:r>
              <a:rPr lang="en-US" b="1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2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,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Buatlah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b="1" dirty="0">
                <a:solidFill>
                  <a:srgbClr val="F20253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3</a:t>
            </a:r>
            <a:r>
              <a:rPr lang="en-US" b="1" dirty="0" smtClean="0">
                <a:solidFill>
                  <a:srgbClr val="F20253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b="1" dirty="0" err="1" smtClean="0">
                <a:solidFill>
                  <a:srgbClr val="F20253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buah</a:t>
            </a:r>
            <a:r>
              <a:rPr lang="en-US" b="1" dirty="0" smtClean="0">
                <a:solidFill>
                  <a:srgbClr val="F20253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package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pada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project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tersebut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masing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–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masing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dengan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nama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: asset, controller, view . (format :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nama_project.nama_Anda.apps.nama_package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)</a:t>
            </a:r>
            <a:endParaRPr lang="en-US" b="1" dirty="0">
              <a:solidFill>
                <a:srgbClr val="F20253"/>
              </a:solidFill>
              <a:latin typeface="Verdana" panose="020B0604030504040204" pitchFamily="34" charset="0"/>
              <a:ea typeface="Verdana" panose="020B0604030504040204" pitchFamily="34" charset="0"/>
              <a:cs typeface="Lato"/>
              <a:sym typeface="Lato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454161" y="6261863"/>
            <a:ext cx="7378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1</a:t>
            </a:r>
            <a:r>
              <a:rPr lang="en-US" sz="3200" dirty="0">
                <a:solidFill>
                  <a:schemeClr val="bg1"/>
                </a:solidFill>
              </a:rPr>
              <a:t>3</a:t>
            </a:r>
            <a:endParaRPr lang="id-ID" sz="3200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764" y="1765285"/>
            <a:ext cx="10484575" cy="492259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2530" y="63795"/>
            <a:ext cx="117735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4800" b="1" dirty="0" err="1" smtClean="0">
                <a:solidFill>
                  <a:srgbClr val="00B0F0"/>
                </a:solidFill>
              </a:rPr>
              <a:t>Praktikum</a:t>
            </a:r>
            <a:r>
              <a:rPr lang="en-US" sz="4800" b="1" dirty="0" smtClean="0">
                <a:solidFill>
                  <a:srgbClr val="00B0F0"/>
                </a:solidFill>
              </a:rPr>
              <a:t> : </a:t>
            </a:r>
            <a:r>
              <a:rPr lang="en-US" sz="4800" b="1" dirty="0" err="1" smtClean="0">
                <a:solidFill>
                  <a:srgbClr val="00B0F0"/>
                </a:solidFill>
              </a:rPr>
              <a:t>Sistem</a:t>
            </a:r>
            <a:r>
              <a:rPr lang="en-US" sz="4800" b="1" dirty="0" smtClean="0">
                <a:solidFill>
                  <a:srgbClr val="00B0F0"/>
                </a:solidFill>
              </a:rPr>
              <a:t> </a:t>
            </a:r>
            <a:r>
              <a:rPr lang="en-US" sz="4800" b="1" dirty="0" err="1" smtClean="0">
                <a:solidFill>
                  <a:srgbClr val="00B0F0"/>
                </a:solidFill>
              </a:rPr>
              <a:t>Perpustakaan</a:t>
            </a:r>
            <a:r>
              <a:rPr lang="en-US" sz="4800" b="1" dirty="0" smtClean="0">
                <a:solidFill>
                  <a:srgbClr val="00B0F0"/>
                </a:solidFill>
              </a:rPr>
              <a:t> IF</a:t>
            </a:r>
            <a:endParaRPr lang="id-ID" sz="48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7162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1816110" y="6414263"/>
            <a:ext cx="3383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6</a:t>
            </a:r>
            <a:endParaRPr lang="id-ID" sz="3200" dirty="0">
              <a:solidFill>
                <a:schemeClr val="bg1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11454160" y="6239165"/>
            <a:ext cx="1475680" cy="5574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0" name="Shape 84"/>
          <p:cNvSpPr txBox="1"/>
          <p:nvPr/>
        </p:nvSpPr>
        <p:spPr>
          <a:xfrm>
            <a:off x="191217" y="889035"/>
            <a:ext cx="11963197" cy="87625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r>
              <a:rPr lang="en-US" b="1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Langkah</a:t>
            </a:r>
            <a:r>
              <a:rPr lang="en-US" b="1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3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,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Untuk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langkah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pertama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mari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kita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buat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sebuah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b="1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Class view </a:t>
            </a:r>
            <a:r>
              <a:rPr lang="en-US" b="1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sebagai</a:t>
            </a:r>
            <a:r>
              <a:rPr lang="en-US" b="1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b="1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tampilan</a:t>
            </a:r>
            <a:r>
              <a:rPr lang="en-US" b="1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b="1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aplikasi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. </a:t>
            </a:r>
            <a:r>
              <a:rPr lang="en-US" b="1" dirty="0" err="1" smtClean="0">
                <a:solidFill>
                  <a:srgbClr val="F20253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Pada</a:t>
            </a:r>
            <a:r>
              <a:rPr lang="en-US" b="1" dirty="0" smtClean="0">
                <a:solidFill>
                  <a:srgbClr val="F20253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package view -&gt; new -&gt; </a:t>
            </a:r>
            <a:r>
              <a:rPr lang="en-US" b="1" dirty="0" err="1" smtClean="0">
                <a:solidFill>
                  <a:srgbClr val="F20253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J</a:t>
            </a:r>
            <a:r>
              <a:rPr lang="en-US" b="1" dirty="0" err="1">
                <a:solidFill>
                  <a:srgbClr val="F20253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F</a:t>
            </a:r>
            <a:r>
              <a:rPr lang="en-US" b="1" dirty="0" err="1" smtClean="0">
                <a:solidFill>
                  <a:srgbClr val="F20253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rame</a:t>
            </a:r>
            <a:r>
              <a:rPr lang="en-US" b="1" dirty="0" smtClean="0">
                <a:solidFill>
                  <a:srgbClr val="F20253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Form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.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Beri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nama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class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Jframe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sebagai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b="1" dirty="0" err="1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MainView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.</a:t>
            </a:r>
            <a:endParaRPr lang="en-US" b="1" dirty="0">
              <a:solidFill>
                <a:srgbClr val="F20253"/>
              </a:solidFill>
              <a:latin typeface="Verdana" panose="020B0604030504040204" pitchFamily="34" charset="0"/>
              <a:ea typeface="Verdana" panose="020B0604030504040204" pitchFamily="34" charset="0"/>
              <a:cs typeface="Lato"/>
              <a:sym typeface="Lato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454161" y="6261863"/>
            <a:ext cx="7378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1</a:t>
            </a:r>
            <a:r>
              <a:rPr lang="en-US" sz="3200" dirty="0">
                <a:solidFill>
                  <a:schemeClr val="bg1"/>
                </a:solidFill>
              </a:rPr>
              <a:t>4</a:t>
            </a:r>
            <a:endParaRPr lang="id-ID" sz="3200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363" y="1765285"/>
            <a:ext cx="10418266" cy="449657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2530" y="63795"/>
            <a:ext cx="117735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4800" b="1" dirty="0" err="1" smtClean="0">
                <a:solidFill>
                  <a:srgbClr val="00B0F0"/>
                </a:solidFill>
              </a:rPr>
              <a:t>Praktikum</a:t>
            </a:r>
            <a:r>
              <a:rPr lang="en-US" sz="4800" b="1" dirty="0" smtClean="0">
                <a:solidFill>
                  <a:srgbClr val="00B0F0"/>
                </a:solidFill>
              </a:rPr>
              <a:t> : </a:t>
            </a:r>
            <a:r>
              <a:rPr lang="en-US" sz="4800" b="1" dirty="0" err="1" smtClean="0">
                <a:solidFill>
                  <a:srgbClr val="00B0F0"/>
                </a:solidFill>
              </a:rPr>
              <a:t>Sistem</a:t>
            </a:r>
            <a:r>
              <a:rPr lang="en-US" sz="4800" b="1" dirty="0" smtClean="0">
                <a:solidFill>
                  <a:srgbClr val="00B0F0"/>
                </a:solidFill>
              </a:rPr>
              <a:t> </a:t>
            </a:r>
            <a:r>
              <a:rPr lang="en-US" sz="4800" b="1" dirty="0" err="1" smtClean="0">
                <a:solidFill>
                  <a:srgbClr val="00B0F0"/>
                </a:solidFill>
              </a:rPr>
              <a:t>Perpustakaan</a:t>
            </a:r>
            <a:r>
              <a:rPr lang="en-US" sz="4800" b="1" dirty="0" smtClean="0">
                <a:solidFill>
                  <a:srgbClr val="00B0F0"/>
                </a:solidFill>
              </a:rPr>
              <a:t> IF</a:t>
            </a:r>
            <a:endParaRPr lang="id-ID" sz="48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4534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1816110" y="6414263"/>
            <a:ext cx="3383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6</a:t>
            </a:r>
            <a:endParaRPr lang="id-ID" sz="3200" dirty="0">
              <a:solidFill>
                <a:schemeClr val="bg1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11454160" y="6239165"/>
            <a:ext cx="1475680" cy="5574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0" name="Shape 84"/>
          <p:cNvSpPr txBox="1"/>
          <p:nvPr/>
        </p:nvSpPr>
        <p:spPr>
          <a:xfrm>
            <a:off x="191217" y="889035"/>
            <a:ext cx="11963197" cy="87625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r>
              <a:rPr lang="en-US" b="1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Langkah</a:t>
            </a:r>
            <a:r>
              <a:rPr lang="en-US" b="1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4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,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aturlah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frame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tersebut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sesuai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contoh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dibawah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ini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(x = 1200, y = 800, center, no resize)</a:t>
            </a:r>
            <a:endParaRPr lang="en-US" b="1" dirty="0">
              <a:solidFill>
                <a:srgbClr val="F20253"/>
              </a:solidFill>
              <a:latin typeface="Verdana" panose="020B0604030504040204" pitchFamily="34" charset="0"/>
              <a:ea typeface="Verdana" panose="020B0604030504040204" pitchFamily="34" charset="0"/>
              <a:cs typeface="Lato"/>
              <a:sym typeface="Lato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454161" y="6261863"/>
            <a:ext cx="7378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1</a:t>
            </a:r>
            <a:r>
              <a:rPr lang="en-US" sz="3200" dirty="0">
                <a:solidFill>
                  <a:schemeClr val="bg1"/>
                </a:solidFill>
              </a:rPr>
              <a:t>5</a:t>
            </a:r>
            <a:endParaRPr lang="id-ID" sz="3200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497" y="1466647"/>
            <a:ext cx="9385559" cy="5219809"/>
          </a:xfrm>
          <a:prstGeom prst="rect">
            <a:avLst/>
          </a:prstGeom>
        </p:spPr>
      </p:pic>
      <p:sp>
        <p:nvSpPr>
          <p:cNvPr id="22" name="Shape 84"/>
          <p:cNvSpPr txBox="1"/>
          <p:nvPr/>
        </p:nvSpPr>
        <p:spPr>
          <a:xfrm>
            <a:off x="3972738" y="1496025"/>
            <a:ext cx="4540230" cy="406691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algn="just"/>
            <a:r>
              <a:rPr lang="en-US" sz="1500" b="1" dirty="0" smtClean="0">
                <a:solidFill>
                  <a:srgbClr val="F20253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-&gt; </a:t>
            </a:r>
            <a:r>
              <a:rPr lang="en-US" sz="1500" b="1" dirty="0" err="1" smtClean="0">
                <a:solidFill>
                  <a:srgbClr val="F20253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nama</a:t>
            </a:r>
            <a:r>
              <a:rPr lang="en-US" sz="1500" b="1" dirty="0" smtClean="0">
                <a:solidFill>
                  <a:srgbClr val="F20253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Title</a:t>
            </a:r>
            <a:endParaRPr lang="en-US" sz="1500" b="1" dirty="0">
              <a:solidFill>
                <a:srgbClr val="F20253"/>
              </a:solidFill>
              <a:latin typeface="Verdana" panose="020B0604030504040204" pitchFamily="34" charset="0"/>
              <a:ea typeface="Verdana" panose="020B0604030504040204" pitchFamily="34" charset="0"/>
              <a:cs typeface="Lato"/>
              <a:sym typeface="Lato"/>
            </a:endParaRPr>
          </a:p>
        </p:txBody>
      </p:sp>
      <p:sp>
        <p:nvSpPr>
          <p:cNvPr id="23" name="Shape 84"/>
          <p:cNvSpPr txBox="1"/>
          <p:nvPr/>
        </p:nvSpPr>
        <p:spPr>
          <a:xfrm>
            <a:off x="5153144" y="6309145"/>
            <a:ext cx="2583648" cy="377311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algn="just"/>
            <a:r>
              <a:rPr lang="en-US" sz="1500" b="1" dirty="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x = 1200</a:t>
            </a:r>
            <a:endParaRPr lang="en-US" sz="1500" b="1" dirty="0">
              <a:solidFill>
                <a:srgbClr val="F20253"/>
              </a:solidFill>
              <a:latin typeface="Verdana" panose="020B0604030504040204" pitchFamily="34" charset="0"/>
              <a:ea typeface="Verdana" panose="020B0604030504040204" pitchFamily="34" charset="0"/>
              <a:cs typeface="Lato"/>
              <a:sym typeface="Lato"/>
            </a:endParaRPr>
          </a:p>
        </p:txBody>
      </p:sp>
      <p:sp>
        <p:nvSpPr>
          <p:cNvPr id="24" name="Shape 84"/>
          <p:cNvSpPr txBox="1"/>
          <p:nvPr/>
        </p:nvSpPr>
        <p:spPr>
          <a:xfrm>
            <a:off x="9660411" y="3973750"/>
            <a:ext cx="2583648" cy="377311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algn="just"/>
            <a:r>
              <a:rPr lang="en-US" sz="1500" b="1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y</a:t>
            </a:r>
            <a:r>
              <a:rPr lang="en-US" sz="1500" b="1" dirty="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= 800</a:t>
            </a:r>
            <a:endParaRPr lang="en-US" sz="1500" b="1" dirty="0">
              <a:solidFill>
                <a:srgbClr val="F20253"/>
              </a:solidFill>
              <a:latin typeface="Verdana" panose="020B0604030504040204" pitchFamily="34" charset="0"/>
              <a:ea typeface="Verdana" panose="020B0604030504040204" pitchFamily="34" charset="0"/>
              <a:cs typeface="Lato"/>
              <a:sym typeface="Lato"/>
            </a:endParaRPr>
          </a:p>
        </p:txBody>
      </p:sp>
      <p:sp>
        <p:nvSpPr>
          <p:cNvPr id="25" name="Shape 84"/>
          <p:cNvSpPr txBox="1"/>
          <p:nvPr/>
        </p:nvSpPr>
        <p:spPr>
          <a:xfrm>
            <a:off x="2177505" y="3825399"/>
            <a:ext cx="4049649" cy="52566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algn="just"/>
            <a:r>
              <a:rPr lang="en-US" sz="1600" b="1" dirty="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Layout = Absolut Layout</a:t>
            </a:r>
            <a:endParaRPr lang="en-US" sz="1600" b="1" dirty="0">
              <a:solidFill>
                <a:srgbClr val="F20253"/>
              </a:solidFill>
              <a:latin typeface="Verdana" panose="020B0604030504040204" pitchFamily="34" charset="0"/>
              <a:ea typeface="Verdana" panose="020B0604030504040204" pitchFamily="34" charset="0"/>
              <a:cs typeface="Lato"/>
              <a:sym typeface="Lato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2530" y="63795"/>
            <a:ext cx="117735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4800" b="1" dirty="0" err="1" smtClean="0">
                <a:solidFill>
                  <a:srgbClr val="00B0F0"/>
                </a:solidFill>
              </a:rPr>
              <a:t>Praktikum</a:t>
            </a:r>
            <a:r>
              <a:rPr lang="en-US" sz="4800" b="1" dirty="0" smtClean="0">
                <a:solidFill>
                  <a:srgbClr val="00B0F0"/>
                </a:solidFill>
              </a:rPr>
              <a:t> : </a:t>
            </a:r>
            <a:r>
              <a:rPr lang="en-US" sz="4800" b="1" dirty="0" err="1" smtClean="0">
                <a:solidFill>
                  <a:srgbClr val="00B0F0"/>
                </a:solidFill>
              </a:rPr>
              <a:t>Sistem</a:t>
            </a:r>
            <a:r>
              <a:rPr lang="en-US" sz="4800" b="1" dirty="0" smtClean="0">
                <a:solidFill>
                  <a:srgbClr val="00B0F0"/>
                </a:solidFill>
              </a:rPr>
              <a:t> </a:t>
            </a:r>
            <a:r>
              <a:rPr lang="en-US" sz="4800" b="1" dirty="0" err="1" smtClean="0">
                <a:solidFill>
                  <a:srgbClr val="00B0F0"/>
                </a:solidFill>
              </a:rPr>
              <a:t>Perpustakaan</a:t>
            </a:r>
            <a:r>
              <a:rPr lang="en-US" sz="4800" b="1" dirty="0" smtClean="0">
                <a:solidFill>
                  <a:srgbClr val="00B0F0"/>
                </a:solidFill>
              </a:rPr>
              <a:t> IF</a:t>
            </a:r>
            <a:endParaRPr lang="id-ID" sz="48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3039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1816110" y="6414263"/>
            <a:ext cx="3383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6</a:t>
            </a:r>
            <a:endParaRPr lang="id-ID" sz="3200" dirty="0">
              <a:solidFill>
                <a:schemeClr val="bg1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11454160" y="6239165"/>
            <a:ext cx="1475680" cy="5574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0" name="Shape 84"/>
          <p:cNvSpPr txBox="1"/>
          <p:nvPr/>
        </p:nvSpPr>
        <p:spPr>
          <a:xfrm>
            <a:off x="191217" y="889035"/>
            <a:ext cx="11963197" cy="87625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r>
              <a:rPr lang="en-US" b="1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Langkah</a:t>
            </a:r>
            <a:r>
              <a:rPr lang="en-US" b="1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5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,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Tambahkan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Panel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didalam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Frame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dengan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ukuran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yang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sama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dengan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Frame(1200x800)</a:t>
            </a:r>
            <a:endParaRPr lang="en-US" b="1" dirty="0">
              <a:solidFill>
                <a:srgbClr val="F20253"/>
              </a:solidFill>
              <a:latin typeface="Verdana" panose="020B0604030504040204" pitchFamily="34" charset="0"/>
              <a:ea typeface="Verdana" panose="020B0604030504040204" pitchFamily="34" charset="0"/>
              <a:cs typeface="Lato"/>
              <a:sym typeface="Lato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454161" y="6261863"/>
            <a:ext cx="7378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1</a:t>
            </a:r>
            <a:r>
              <a:rPr lang="en-US" sz="3200" dirty="0">
                <a:solidFill>
                  <a:schemeClr val="bg1"/>
                </a:solidFill>
              </a:rPr>
              <a:t>6</a:t>
            </a:r>
            <a:endParaRPr lang="id-ID" sz="3200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056" y="1574027"/>
            <a:ext cx="9530427" cy="5169045"/>
          </a:xfrm>
          <a:prstGeom prst="rect">
            <a:avLst/>
          </a:prstGeom>
        </p:spPr>
      </p:pic>
      <p:sp>
        <p:nvSpPr>
          <p:cNvPr id="14" name="Shape 84"/>
          <p:cNvSpPr txBox="1"/>
          <p:nvPr/>
        </p:nvSpPr>
        <p:spPr>
          <a:xfrm>
            <a:off x="9831454" y="2348589"/>
            <a:ext cx="1991627" cy="52566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algn="just"/>
            <a:r>
              <a:rPr lang="en-US" sz="1600" b="1" dirty="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Absolut Layout</a:t>
            </a:r>
            <a:endParaRPr lang="en-US" sz="1600" b="1" dirty="0">
              <a:solidFill>
                <a:srgbClr val="F20253"/>
              </a:solidFill>
              <a:latin typeface="Verdana" panose="020B0604030504040204" pitchFamily="34" charset="0"/>
              <a:ea typeface="Verdana" panose="020B0604030504040204" pitchFamily="34" charset="0"/>
              <a:cs typeface="Lato"/>
              <a:sym typeface="Lato"/>
            </a:endParaRPr>
          </a:p>
        </p:txBody>
      </p:sp>
      <p:sp>
        <p:nvSpPr>
          <p:cNvPr id="16" name="Shape 84"/>
          <p:cNvSpPr txBox="1"/>
          <p:nvPr/>
        </p:nvSpPr>
        <p:spPr>
          <a:xfrm>
            <a:off x="9824483" y="1984185"/>
            <a:ext cx="1991627" cy="52566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algn="just"/>
            <a:r>
              <a:rPr lang="en-US" sz="1600" b="1" dirty="0" err="1" smtClean="0">
                <a:solidFill>
                  <a:srgbClr val="F31D65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Keterangan</a:t>
            </a:r>
            <a:r>
              <a:rPr lang="en-US" sz="1600" b="1" dirty="0" smtClean="0">
                <a:solidFill>
                  <a:srgbClr val="F31D65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:</a:t>
            </a:r>
            <a:endParaRPr lang="en-US" sz="1600" b="1" dirty="0">
              <a:solidFill>
                <a:srgbClr val="F31D65"/>
              </a:solidFill>
              <a:latin typeface="Verdana" panose="020B0604030504040204" pitchFamily="34" charset="0"/>
              <a:ea typeface="Verdana" panose="020B0604030504040204" pitchFamily="34" charset="0"/>
              <a:cs typeface="Lato"/>
              <a:sym typeface="Lato"/>
            </a:endParaRPr>
          </a:p>
        </p:txBody>
      </p:sp>
      <p:sp>
        <p:nvSpPr>
          <p:cNvPr id="17" name="Shape 84"/>
          <p:cNvSpPr txBox="1"/>
          <p:nvPr/>
        </p:nvSpPr>
        <p:spPr>
          <a:xfrm>
            <a:off x="9824483" y="2714306"/>
            <a:ext cx="2264679" cy="52566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algn="just"/>
            <a:r>
              <a:rPr lang="en-US" sz="1600" b="1" dirty="0" err="1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Bg</a:t>
            </a:r>
            <a:r>
              <a:rPr lang="en-US" sz="1600" b="1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[26, 188, </a:t>
            </a:r>
            <a:r>
              <a:rPr lang="en-US" sz="1600" b="1" dirty="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156]</a:t>
            </a:r>
            <a:endParaRPr lang="en-US" sz="1600" b="1" dirty="0">
              <a:solidFill>
                <a:srgbClr val="F20253"/>
              </a:solidFill>
              <a:latin typeface="Verdana" panose="020B0604030504040204" pitchFamily="34" charset="0"/>
              <a:ea typeface="Verdana" panose="020B0604030504040204" pitchFamily="34" charset="0"/>
              <a:cs typeface="Lato"/>
              <a:sym typeface="Lato"/>
            </a:endParaRPr>
          </a:p>
        </p:txBody>
      </p:sp>
      <p:sp>
        <p:nvSpPr>
          <p:cNvPr id="18" name="Shape 84"/>
          <p:cNvSpPr txBox="1"/>
          <p:nvPr/>
        </p:nvSpPr>
        <p:spPr>
          <a:xfrm>
            <a:off x="9824483" y="3081902"/>
            <a:ext cx="2264679" cy="52566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algn="just"/>
            <a:r>
              <a:rPr lang="en-US" sz="1400" b="1" dirty="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Name : </a:t>
            </a:r>
            <a:r>
              <a:rPr lang="en-US" sz="1400" b="1" dirty="0" err="1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masterPanel</a:t>
            </a:r>
            <a:endParaRPr lang="en-US" sz="1400" b="1" dirty="0">
              <a:solidFill>
                <a:srgbClr val="F20253"/>
              </a:solidFill>
              <a:latin typeface="Verdana" panose="020B0604030504040204" pitchFamily="34" charset="0"/>
              <a:ea typeface="Verdana" panose="020B0604030504040204" pitchFamily="34" charset="0"/>
              <a:cs typeface="Lato"/>
              <a:sym typeface="Lato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2530" y="63795"/>
            <a:ext cx="117735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4800" b="1" dirty="0" err="1" smtClean="0">
                <a:solidFill>
                  <a:srgbClr val="00B0F0"/>
                </a:solidFill>
              </a:rPr>
              <a:t>Praktikum</a:t>
            </a:r>
            <a:r>
              <a:rPr lang="en-US" sz="4800" b="1" dirty="0" smtClean="0">
                <a:solidFill>
                  <a:srgbClr val="00B0F0"/>
                </a:solidFill>
              </a:rPr>
              <a:t> : </a:t>
            </a:r>
            <a:r>
              <a:rPr lang="en-US" sz="4800" b="1" dirty="0" err="1" smtClean="0">
                <a:solidFill>
                  <a:srgbClr val="00B0F0"/>
                </a:solidFill>
              </a:rPr>
              <a:t>Sistem</a:t>
            </a:r>
            <a:r>
              <a:rPr lang="en-US" sz="4800" b="1" dirty="0" smtClean="0">
                <a:solidFill>
                  <a:srgbClr val="00B0F0"/>
                </a:solidFill>
              </a:rPr>
              <a:t> </a:t>
            </a:r>
            <a:r>
              <a:rPr lang="en-US" sz="4800" b="1" dirty="0" err="1" smtClean="0">
                <a:solidFill>
                  <a:srgbClr val="00B0F0"/>
                </a:solidFill>
              </a:rPr>
              <a:t>Perpustakaan</a:t>
            </a:r>
            <a:r>
              <a:rPr lang="en-US" sz="4800" b="1" dirty="0" smtClean="0">
                <a:solidFill>
                  <a:srgbClr val="00B0F0"/>
                </a:solidFill>
              </a:rPr>
              <a:t> IF</a:t>
            </a:r>
            <a:endParaRPr lang="id-ID" sz="48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2522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1816110" y="6414263"/>
            <a:ext cx="3383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6</a:t>
            </a:r>
            <a:endParaRPr lang="id-ID" sz="3200" dirty="0">
              <a:solidFill>
                <a:schemeClr val="bg1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11454160" y="6239165"/>
            <a:ext cx="1475680" cy="5574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0" name="Shape 84"/>
          <p:cNvSpPr txBox="1"/>
          <p:nvPr/>
        </p:nvSpPr>
        <p:spPr>
          <a:xfrm>
            <a:off x="191217" y="889035"/>
            <a:ext cx="11963197" cy="87625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r>
              <a:rPr lang="en-US" b="1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Langkah</a:t>
            </a:r>
            <a:r>
              <a:rPr lang="en-US" b="1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6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,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Tambahkan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2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buah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Panel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didalam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masterPanel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(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lihat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contoh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)</a:t>
            </a:r>
            <a:endParaRPr lang="en-US" b="1" dirty="0">
              <a:solidFill>
                <a:srgbClr val="F20253"/>
              </a:solidFill>
              <a:latin typeface="Verdana" panose="020B0604030504040204" pitchFamily="34" charset="0"/>
              <a:ea typeface="Verdana" panose="020B0604030504040204" pitchFamily="34" charset="0"/>
              <a:cs typeface="Lato"/>
              <a:sym typeface="Lato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454161" y="6261863"/>
            <a:ext cx="7378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1</a:t>
            </a:r>
            <a:r>
              <a:rPr lang="en-US" sz="3200" dirty="0">
                <a:solidFill>
                  <a:schemeClr val="bg1"/>
                </a:solidFill>
              </a:rPr>
              <a:t>7</a:t>
            </a:r>
            <a:endParaRPr lang="id-ID" sz="3200" dirty="0">
              <a:solidFill>
                <a:schemeClr val="bg1"/>
              </a:solidFill>
            </a:endParaRPr>
          </a:p>
        </p:txBody>
      </p:sp>
      <p:sp>
        <p:nvSpPr>
          <p:cNvPr id="14" name="Shape 84"/>
          <p:cNvSpPr txBox="1"/>
          <p:nvPr/>
        </p:nvSpPr>
        <p:spPr>
          <a:xfrm>
            <a:off x="9278482" y="2114197"/>
            <a:ext cx="2858193" cy="52566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algn="just"/>
            <a:r>
              <a:rPr lang="en-US" sz="1600" b="1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Panel 1 (</a:t>
            </a:r>
            <a:r>
              <a:rPr lang="en-US" sz="1600" b="1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menuPanel</a:t>
            </a:r>
            <a:r>
              <a:rPr lang="en-US" sz="1600" b="1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)</a:t>
            </a:r>
            <a:endParaRPr lang="en-US" sz="1400" b="1" dirty="0">
              <a:latin typeface="Verdana" panose="020B0604030504040204" pitchFamily="34" charset="0"/>
              <a:ea typeface="Verdana" panose="020B0604030504040204" pitchFamily="34" charset="0"/>
              <a:cs typeface="Lato"/>
              <a:sym typeface="Lato"/>
            </a:endParaRPr>
          </a:p>
        </p:txBody>
      </p:sp>
      <p:sp>
        <p:nvSpPr>
          <p:cNvPr id="16" name="Shape 84"/>
          <p:cNvSpPr txBox="1"/>
          <p:nvPr/>
        </p:nvSpPr>
        <p:spPr>
          <a:xfrm>
            <a:off x="9278079" y="1646555"/>
            <a:ext cx="1991627" cy="52566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algn="just"/>
            <a:r>
              <a:rPr lang="en-US" sz="1600" b="1" dirty="0" err="1" smtClean="0">
                <a:solidFill>
                  <a:srgbClr val="F31D65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Keterangan</a:t>
            </a:r>
            <a:r>
              <a:rPr lang="en-US" sz="1600" b="1" dirty="0" smtClean="0">
                <a:solidFill>
                  <a:srgbClr val="F31D65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:</a:t>
            </a:r>
            <a:endParaRPr lang="en-US" sz="1600" b="1" dirty="0">
              <a:solidFill>
                <a:srgbClr val="F31D65"/>
              </a:solidFill>
              <a:latin typeface="Verdana" panose="020B0604030504040204" pitchFamily="34" charset="0"/>
              <a:ea typeface="Verdana" panose="020B0604030504040204" pitchFamily="34" charset="0"/>
              <a:cs typeface="Lato"/>
              <a:sym typeface="Lato"/>
            </a:endParaRPr>
          </a:p>
        </p:txBody>
      </p:sp>
      <p:sp>
        <p:nvSpPr>
          <p:cNvPr id="17" name="Shape 84"/>
          <p:cNvSpPr txBox="1"/>
          <p:nvPr/>
        </p:nvSpPr>
        <p:spPr>
          <a:xfrm>
            <a:off x="9297378" y="3115650"/>
            <a:ext cx="2264679" cy="52566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algn="just"/>
            <a:r>
              <a:rPr lang="en-US" sz="1400" b="1" dirty="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-</a:t>
            </a:r>
            <a:r>
              <a:rPr lang="en-US" sz="1400" b="1" dirty="0" err="1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Bg</a:t>
            </a:r>
            <a:r>
              <a:rPr lang="en-US" sz="1400" b="1" dirty="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[26</a:t>
            </a:r>
            <a:r>
              <a:rPr lang="en-US" sz="1400" b="1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, 188, </a:t>
            </a:r>
            <a:r>
              <a:rPr lang="en-US" sz="1400" b="1" dirty="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156]</a:t>
            </a:r>
            <a:endParaRPr lang="en-US" sz="1400" b="1" dirty="0">
              <a:solidFill>
                <a:srgbClr val="F20253"/>
              </a:solidFill>
              <a:latin typeface="Verdana" panose="020B0604030504040204" pitchFamily="34" charset="0"/>
              <a:ea typeface="Verdana" panose="020B0604030504040204" pitchFamily="34" charset="0"/>
              <a:cs typeface="Lato"/>
              <a:sym typeface="Lato"/>
            </a:endParaRPr>
          </a:p>
        </p:txBody>
      </p:sp>
      <p:sp>
        <p:nvSpPr>
          <p:cNvPr id="18" name="Shape 84"/>
          <p:cNvSpPr txBox="1"/>
          <p:nvPr/>
        </p:nvSpPr>
        <p:spPr>
          <a:xfrm>
            <a:off x="9297781" y="2785061"/>
            <a:ext cx="2838894" cy="34195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r>
              <a:rPr lang="en-US" sz="1400" b="1" dirty="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-border : bevel(white)</a:t>
            </a:r>
            <a:endParaRPr lang="en-US" sz="1400" b="1" dirty="0">
              <a:solidFill>
                <a:srgbClr val="F20253"/>
              </a:solidFill>
              <a:latin typeface="Verdana" panose="020B0604030504040204" pitchFamily="34" charset="0"/>
              <a:ea typeface="Verdana" panose="020B0604030504040204" pitchFamily="34" charset="0"/>
              <a:cs typeface="Lato"/>
              <a:sym typeface="Lato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2530" y="63795"/>
            <a:ext cx="117735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4800" b="1" dirty="0" err="1" smtClean="0">
                <a:solidFill>
                  <a:srgbClr val="00B0F0"/>
                </a:solidFill>
              </a:rPr>
              <a:t>Praktikum</a:t>
            </a:r>
            <a:r>
              <a:rPr lang="en-US" sz="4800" b="1" dirty="0" smtClean="0">
                <a:solidFill>
                  <a:srgbClr val="00B0F0"/>
                </a:solidFill>
              </a:rPr>
              <a:t> : </a:t>
            </a:r>
            <a:r>
              <a:rPr lang="en-US" sz="4800" b="1" dirty="0" err="1" smtClean="0">
                <a:solidFill>
                  <a:srgbClr val="00B0F0"/>
                </a:solidFill>
              </a:rPr>
              <a:t>Sistem</a:t>
            </a:r>
            <a:r>
              <a:rPr lang="en-US" sz="4800" b="1" dirty="0" smtClean="0">
                <a:solidFill>
                  <a:srgbClr val="00B0F0"/>
                </a:solidFill>
              </a:rPr>
              <a:t> </a:t>
            </a:r>
            <a:r>
              <a:rPr lang="en-US" sz="4800" b="1" dirty="0" err="1" smtClean="0">
                <a:solidFill>
                  <a:srgbClr val="00B0F0"/>
                </a:solidFill>
              </a:rPr>
              <a:t>Perpustakaan</a:t>
            </a:r>
            <a:r>
              <a:rPr lang="en-US" sz="4800" b="1" dirty="0" smtClean="0">
                <a:solidFill>
                  <a:srgbClr val="00B0F0"/>
                </a:solidFill>
              </a:rPr>
              <a:t> IF</a:t>
            </a:r>
            <a:endParaRPr lang="id-ID" sz="4800" b="1" dirty="0">
              <a:solidFill>
                <a:srgbClr val="00B0F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194" y="1506535"/>
            <a:ext cx="9026192" cy="5069169"/>
          </a:xfrm>
          <a:prstGeom prst="rect">
            <a:avLst/>
          </a:prstGeom>
        </p:spPr>
      </p:pic>
      <p:sp>
        <p:nvSpPr>
          <p:cNvPr id="13" name="Shape 84"/>
          <p:cNvSpPr txBox="1"/>
          <p:nvPr/>
        </p:nvSpPr>
        <p:spPr>
          <a:xfrm>
            <a:off x="9298184" y="2448949"/>
            <a:ext cx="2838894" cy="52566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r>
              <a:rPr lang="en-US" sz="1400" b="1" dirty="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-</a:t>
            </a:r>
            <a:r>
              <a:rPr lang="en-US" sz="1400" b="1" dirty="0" err="1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posisi</a:t>
            </a:r>
            <a:r>
              <a:rPr lang="en-US" sz="1400" b="1" dirty="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: (20,20,250,720)</a:t>
            </a:r>
            <a:endParaRPr lang="en-US" sz="1400" b="1" dirty="0">
              <a:solidFill>
                <a:srgbClr val="F20253"/>
              </a:solidFill>
              <a:latin typeface="Verdana" panose="020B0604030504040204" pitchFamily="34" charset="0"/>
              <a:ea typeface="Verdana" panose="020B0604030504040204" pitchFamily="34" charset="0"/>
              <a:cs typeface="Lato"/>
              <a:sym typeface="Lato"/>
            </a:endParaRPr>
          </a:p>
        </p:txBody>
      </p:sp>
      <p:sp>
        <p:nvSpPr>
          <p:cNvPr id="24" name="Shape 84"/>
          <p:cNvSpPr txBox="1"/>
          <p:nvPr/>
        </p:nvSpPr>
        <p:spPr>
          <a:xfrm>
            <a:off x="9278079" y="4127114"/>
            <a:ext cx="2858193" cy="52566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algn="just"/>
            <a:r>
              <a:rPr lang="en-US" sz="1600" b="1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Panel 2 (</a:t>
            </a:r>
            <a:r>
              <a:rPr lang="en-US" sz="1600" b="1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mainPanel</a:t>
            </a:r>
            <a:r>
              <a:rPr lang="en-US" sz="1600" b="1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)</a:t>
            </a:r>
            <a:endParaRPr lang="en-US" sz="1400" b="1" dirty="0">
              <a:latin typeface="Verdana" panose="020B0604030504040204" pitchFamily="34" charset="0"/>
              <a:ea typeface="Verdana" panose="020B0604030504040204" pitchFamily="34" charset="0"/>
              <a:cs typeface="Lato"/>
              <a:sym typeface="Lato"/>
            </a:endParaRPr>
          </a:p>
        </p:txBody>
      </p:sp>
      <p:sp>
        <p:nvSpPr>
          <p:cNvPr id="25" name="Shape 84"/>
          <p:cNvSpPr txBox="1"/>
          <p:nvPr/>
        </p:nvSpPr>
        <p:spPr>
          <a:xfrm>
            <a:off x="9296975" y="5128567"/>
            <a:ext cx="2264679" cy="52566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algn="just"/>
            <a:r>
              <a:rPr lang="en-US" sz="1400" b="1" dirty="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-</a:t>
            </a:r>
            <a:r>
              <a:rPr lang="en-US" sz="1400" b="1" dirty="0" err="1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Bg</a:t>
            </a:r>
            <a:r>
              <a:rPr lang="en-US" sz="1400" b="1" dirty="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[26</a:t>
            </a:r>
            <a:r>
              <a:rPr lang="en-US" sz="1400" b="1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, 188, </a:t>
            </a:r>
            <a:r>
              <a:rPr lang="en-US" sz="1400" b="1" dirty="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156]</a:t>
            </a:r>
            <a:endParaRPr lang="en-US" sz="1400" b="1" dirty="0">
              <a:solidFill>
                <a:srgbClr val="F20253"/>
              </a:solidFill>
              <a:latin typeface="Verdana" panose="020B0604030504040204" pitchFamily="34" charset="0"/>
              <a:ea typeface="Verdana" panose="020B0604030504040204" pitchFamily="34" charset="0"/>
              <a:cs typeface="Lato"/>
              <a:sym typeface="Lato"/>
            </a:endParaRPr>
          </a:p>
        </p:txBody>
      </p:sp>
      <p:sp>
        <p:nvSpPr>
          <p:cNvPr id="26" name="Shape 84"/>
          <p:cNvSpPr txBox="1"/>
          <p:nvPr/>
        </p:nvSpPr>
        <p:spPr>
          <a:xfrm>
            <a:off x="9297378" y="4797978"/>
            <a:ext cx="2838894" cy="34195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r>
              <a:rPr lang="en-US" sz="1400" b="1" dirty="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-border : bevel(white)</a:t>
            </a:r>
            <a:endParaRPr lang="en-US" sz="1400" b="1" dirty="0">
              <a:solidFill>
                <a:srgbClr val="F20253"/>
              </a:solidFill>
              <a:latin typeface="Verdana" panose="020B0604030504040204" pitchFamily="34" charset="0"/>
              <a:ea typeface="Verdana" panose="020B0604030504040204" pitchFamily="34" charset="0"/>
              <a:cs typeface="Lato"/>
              <a:sym typeface="Lato"/>
            </a:endParaRPr>
          </a:p>
        </p:txBody>
      </p:sp>
      <p:sp>
        <p:nvSpPr>
          <p:cNvPr id="27" name="Shape 84"/>
          <p:cNvSpPr txBox="1"/>
          <p:nvPr/>
        </p:nvSpPr>
        <p:spPr>
          <a:xfrm>
            <a:off x="9297781" y="4461866"/>
            <a:ext cx="2838894" cy="52566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r>
              <a:rPr lang="en-US" sz="1400" b="1" dirty="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-</a:t>
            </a:r>
            <a:r>
              <a:rPr lang="en-US" sz="1400" b="1" dirty="0" err="1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posisi</a:t>
            </a:r>
            <a:r>
              <a:rPr lang="en-US" sz="1400" b="1" dirty="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: (280,20,890,720)</a:t>
            </a:r>
            <a:endParaRPr lang="en-US" sz="1400" b="1" dirty="0">
              <a:solidFill>
                <a:srgbClr val="F20253"/>
              </a:solidFill>
              <a:latin typeface="Verdana" panose="020B0604030504040204" pitchFamily="34" charset="0"/>
              <a:ea typeface="Verdana" panose="020B0604030504040204" pitchFamily="34" charset="0"/>
              <a:cs typeface="Lato"/>
              <a:sym typeface="Lato"/>
            </a:endParaRPr>
          </a:p>
        </p:txBody>
      </p:sp>
      <p:sp>
        <p:nvSpPr>
          <p:cNvPr id="28" name="Shape 84"/>
          <p:cNvSpPr txBox="1"/>
          <p:nvPr/>
        </p:nvSpPr>
        <p:spPr>
          <a:xfrm>
            <a:off x="9296975" y="3475923"/>
            <a:ext cx="2838894" cy="52566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r>
              <a:rPr lang="en-US" sz="1400" b="1" dirty="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-layout : </a:t>
            </a:r>
            <a:r>
              <a:rPr lang="en-US" sz="1400" b="1" dirty="0" err="1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absolut</a:t>
            </a:r>
            <a:endParaRPr lang="en-US" sz="1400" b="1" dirty="0">
              <a:solidFill>
                <a:srgbClr val="F20253"/>
              </a:solidFill>
              <a:latin typeface="Verdana" panose="020B0604030504040204" pitchFamily="34" charset="0"/>
              <a:ea typeface="Verdana" panose="020B0604030504040204" pitchFamily="34" charset="0"/>
              <a:cs typeface="Lato"/>
              <a:sym typeface="Lato"/>
            </a:endParaRPr>
          </a:p>
        </p:txBody>
      </p:sp>
      <p:sp>
        <p:nvSpPr>
          <p:cNvPr id="29" name="Shape 84"/>
          <p:cNvSpPr txBox="1"/>
          <p:nvPr/>
        </p:nvSpPr>
        <p:spPr>
          <a:xfrm>
            <a:off x="9296975" y="5470517"/>
            <a:ext cx="2838894" cy="52566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r>
              <a:rPr lang="en-US" sz="1400" b="1" dirty="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-layout : card layout</a:t>
            </a:r>
            <a:endParaRPr lang="en-US" sz="1400" b="1" dirty="0">
              <a:solidFill>
                <a:srgbClr val="F20253"/>
              </a:solidFill>
              <a:latin typeface="Verdana" panose="020B0604030504040204" pitchFamily="34" charset="0"/>
              <a:ea typeface="Verdana" panose="020B0604030504040204" pitchFamily="34" charset="0"/>
              <a:cs typeface="Lato"/>
              <a:sym typeface="Lato"/>
            </a:endParaRPr>
          </a:p>
        </p:txBody>
      </p:sp>
      <p:sp>
        <p:nvSpPr>
          <p:cNvPr id="30" name="Shape 84"/>
          <p:cNvSpPr txBox="1"/>
          <p:nvPr/>
        </p:nvSpPr>
        <p:spPr>
          <a:xfrm>
            <a:off x="1964097" y="1791805"/>
            <a:ext cx="2858193" cy="52566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algn="just"/>
            <a:r>
              <a:rPr lang="en-US" sz="1600" b="1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[Panel 1]</a:t>
            </a:r>
            <a:endParaRPr lang="en-US" sz="1400" b="1" dirty="0">
              <a:latin typeface="Verdana" panose="020B0604030504040204" pitchFamily="34" charset="0"/>
              <a:ea typeface="Verdana" panose="020B0604030504040204" pitchFamily="34" charset="0"/>
              <a:cs typeface="Lato"/>
              <a:sym typeface="Lato"/>
            </a:endParaRPr>
          </a:p>
        </p:txBody>
      </p:sp>
      <p:sp>
        <p:nvSpPr>
          <p:cNvPr id="31" name="Shape 84"/>
          <p:cNvSpPr txBox="1"/>
          <p:nvPr/>
        </p:nvSpPr>
        <p:spPr>
          <a:xfrm>
            <a:off x="3600858" y="1775363"/>
            <a:ext cx="2858193" cy="52566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algn="just"/>
            <a:r>
              <a:rPr lang="en-US" sz="1600" b="1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[Panel 2]</a:t>
            </a:r>
            <a:endParaRPr lang="en-US" sz="1400" b="1" dirty="0">
              <a:latin typeface="Verdana" panose="020B0604030504040204" pitchFamily="34" charset="0"/>
              <a:ea typeface="Verdana" panose="020B0604030504040204" pitchFamily="34" charset="0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388470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1816110" y="6414263"/>
            <a:ext cx="3383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6</a:t>
            </a:r>
            <a:endParaRPr lang="id-ID" sz="3200" dirty="0">
              <a:solidFill>
                <a:schemeClr val="bg1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11454160" y="6239165"/>
            <a:ext cx="1475680" cy="5574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0" name="Shape 84"/>
          <p:cNvSpPr txBox="1"/>
          <p:nvPr/>
        </p:nvSpPr>
        <p:spPr>
          <a:xfrm>
            <a:off x="191217" y="889035"/>
            <a:ext cx="11963197" cy="87625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r>
              <a:rPr lang="en-US" b="1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Langkah</a:t>
            </a:r>
            <a:r>
              <a:rPr lang="en-US" b="1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7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,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Pada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menuPanel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,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tambahkan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3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buah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label yang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akan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digunakan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sebagai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icon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aplikasi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endParaRPr lang="en-US" b="1" dirty="0">
              <a:solidFill>
                <a:srgbClr val="F20253"/>
              </a:solidFill>
              <a:latin typeface="Verdana" panose="020B0604030504040204" pitchFamily="34" charset="0"/>
              <a:ea typeface="Verdana" panose="020B0604030504040204" pitchFamily="34" charset="0"/>
              <a:cs typeface="Lato"/>
              <a:sym typeface="Lato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454161" y="6261863"/>
            <a:ext cx="7378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1</a:t>
            </a:r>
            <a:r>
              <a:rPr lang="en-US" sz="3200" dirty="0">
                <a:solidFill>
                  <a:schemeClr val="bg1"/>
                </a:solidFill>
              </a:rPr>
              <a:t>8</a:t>
            </a:r>
            <a:endParaRPr lang="id-ID" sz="3200" dirty="0">
              <a:solidFill>
                <a:schemeClr val="bg1"/>
              </a:solidFill>
            </a:endParaRPr>
          </a:p>
        </p:txBody>
      </p:sp>
      <p:sp>
        <p:nvSpPr>
          <p:cNvPr id="14" name="Shape 84"/>
          <p:cNvSpPr txBox="1"/>
          <p:nvPr/>
        </p:nvSpPr>
        <p:spPr>
          <a:xfrm>
            <a:off x="9278482" y="2114197"/>
            <a:ext cx="2858193" cy="52566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algn="just"/>
            <a:r>
              <a:rPr lang="en-US" sz="1600" b="1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label 1 (Icon)</a:t>
            </a:r>
            <a:endParaRPr lang="en-US" sz="1400" b="1" dirty="0">
              <a:latin typeface="Verdana" panose="020B0604030504040204" pitchFamily="34" charset="0"/>
              <a:ea typeface="Verdana" panose="020B0604030504040204" pitchFamily="34" charset="0"/>
              <a:cs typeface="Lato"/>
              <a:sym typeface="Lato"/>
            </a:endParaRPr>
          </a:p>
        </p:txBody>
      </p:sp>
      <p:sp>
        <p:nvSpPr>
          <p:cNvPr id="16" name="Shape 84"/>
          <p:cNvSpPr txBox="1"/>
          <p:nvPr/>
        </p:nvSpPr>
        <p:spPr>
          <a:xfrm>
            <a:off x="9278079" y="1646555"/>
            <a:ext cx="1991627" cy="52566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algn="just"/>
            <a:r>
              <a:rPr lang="en-US" sz="1600" b="1" dirty="0" err="1" smtClean="0">
                <a:solidFill>
                  <a:srgbClr val="F31D65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Keterangan</a:t>
            </a:r>
            <a:r>
              <a:rPr lang="en-US" sz="1600" b="1" dirty="0" smtClean="0">
                <a:solidFill>
                  <a:srgbClr val="F31D65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:</a:t>
            </a:r>
            <a:endParaRPr lang="en-US" sz="1600" b="1" dirty="0">
              <a:solidFill>
                <a:srgbClr val="F31D65"/>
              </a:solidFill>
              <a:latin typeface="Verdana" panose="020B0604030504040204" pitchFamily="34" charset="0"/>
              <a:ea typeface="Verdana" panose="020B0604030504040204" pitchFamily="34" charset="0"/>
              <a:cs typeface="Lato"/>
              <a:sym typeface="Lato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2530" y="63795"/>
            <a:ext cx="117735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4800" b="1" dirty="0" err="1" smtClean="0">
                <a:solidFill>
                  <a:srgbClr val="00B0F0"/>
                </a:solidFill>
              </a:rPr>
              <a:t>Praktikum</a:t>
            </a:r>
            <a:r>
              <a:rPr lang="en-US" sz="4800" b="1" dirty="0" smtClean="0">
                <a:solidFill>
                  <a:srgbClr val="00B0F0"/>
                </a:solidFill>
              </a:rPr>
              <a:t> : </a:t>
            </a:r>
            <a:r>
              <a:rPr lang="en-US" sz="4800" b="1" dirty="0" err="1" smtClean="0">
                <a:solidFill>
                  <a:srgbClr val="00B0F0"/>
                </a:solidFill>
              </a:rPr>
              <a:t>Sistem</a:t>
            </a:r>
            <a:r>
              <a:rPr lang="en-US" sz="4800" b="1" dirty="0" smtClean="0">
                <a:solidFill>
                  <a:srgbClr val="00B0F0"/>
                </a:solidFill>
              </a:rPr>
              <a:t> </a:t>
            </a:r>
            <a:r>
              <a:rPr lang="en-US" sz="4800" b="1" dirty="0" err="1" smtClean="0">
                <a:solidFill>
                  <a:srgbClr val="00B0F0"/>
                </a:solidFill>
              </a:rPr>
              <a:t>Perpustakaan</a:t>
            </a:r>
            <a:r>
              <a:rPr lang="en-US" sz="4800" b="1" dirty="0" smtClean="0">
                <a:solidFill>
                  <a:srgbClr val="00B0F0"/>
                </a:solidFill>
              </a:rPr>
              <a:t> IF</a:t>
            </a:r>
            <a:endParaRPr lang="id-ID" sz="4800" b="1" dirty="0">
              <a:solidFill>
                <a:srgbClr val="00B0F0"/>
              </a:solidFill>
            </a:endParaRPr>
          </a:p>
        </p:txBody>
      </p:sp>
      <p:sp>
        <p:nvSpPr>
          <p:cNvPr id="13" name="Shape 84"/>
          <p:cNvSpPr txBox="1"/>
          <p:nvPr/>
        </p:nvSpPr>
        <p:spPr>
          <a:xfrm>
            <a:off x="9298184" y="2448949"/>
            <a:ext cx="2838894" cy="52566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r>
              <a:rPr lang="en-US" sz="1400" b="1" dirty="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-</a:t>
            </a:r>
            <a:r>
              <a:rPr lang="en-US" sz="1400" b="1" dirty="0" err="1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posisi</a:t>
            </a:r>
            <a:r>
              <a:rPr lang="en-US" sz="1400" b="1" dirty="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: (75,40,100,100)</a:t>
            </a:r>
            <a:endParaRPr lang="en-US" sz="1400" b="1" dirty="0">
              <a:solidFill>
                <a:srgbClr val="F20253"/>
              </a:solidFill>
              <a:latin typeface="Verdana" panose="020B0604030504040204" pitchFamily="34" charset="0"/>
              <a:ea typeface="Verdana" panose="020B0604030504040204" pitchFamily="34" charset="0"/>
              <a:cs typeface="Lato"/>
              <a:sym typeface="Lato"/>
            </a:endParaRPr>
          </a:p>
        </p:txBody>
      </p:sp>
      <p:sp>
        <p:nvSpPr>
          <p:cNvPr id="24" name="Shape 84"/>
          <p:cNvSpPr txBox="1"/>
          <p:nvPr/>
        </p:nvSpPr>
        <p:spPr>
          <a:xfrm>
            <a:off x="9268429" y="3464844"/>
            <a:ext cx="2858193" cy="52566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r>
              <a:rPr lang="en-US" sz="1600" b="1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label 2 &amp; 3 (text)</a:t>
            </a:r>
            <a:endParaRPr lang="en-US" sz="1400" b="1" dirty="0">
              <a:latin typeface="Verdana" panose="020B0604030504040204" pitchFamily="34" charset="0"/>
              <a:ea typeface="Verdana" panose="020B0604030504040204" pitchFamily="34" charset="0"/>
              <a:cs typeface="Lato"/>
              <a:sym typeface="Lato"/>
            </a:endParaRPr>
          </a:p>
        </p:txBody>
      </p:sp>
      <p:sp>
        <p:nvSpPr>
          <p:cNvPr id="21" name="Shape 84"/>
          <p:cNvSpPr txBox="1"/>
          <p:nvPr/>
        </p:nvSpPr>
        <p:spPr>
          <a:xfrm>
            <a:off x="9287728" y="2792259"/>
            <a:ext cx="2838894" cy="52566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r>
              <a:rPr lang="en-US" sz="1400" b="1" dirty="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-icon : perpus.png </a:t>
            </a:r>
            <a:endParaRPr lang="en-US" sz="1400" b="1" dirty="0">
              <a:solidFill>
                <a:srgbClr val="F20253"/>
              </a:solidFill>
              <a:latin typeface="Verdana" panose="020B0604030504040204" pitchFamily="34" charset="0"/>
              <a:ea typeface="Verdana" panose="020B0604030504040204" pitchFamily="34" charset="0"/>
              <a:cs typeface="Lato"/>
              <a:sym typeface="Lato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192" y="1396412"/>
            <a:ext cx="8926685" cy="5017851"/>
          </a:xfrm>
          <a:prstGeom prst="rect">
            <a:avLst/>
          </a:prstGeom>
        </p:spPr>
      </p:pic>
      <p:sp>
        <p:nvSpPr>
          <p:cNvPr id="23" name="Shape 84"/>
          <p:cNvSpPr txBox="1"/>
          <p:nvPr/>
        </p:nvSpPr>
        <p:spPr>
          <a:xfrm>
            <a:off x="9278078" y="3753463"/>
            <a:ext cx="2838894" cy="52566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r>
              <a:rPr lang="en-US" sz="1400" b="1" dirty="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-</a:t>
            </a:r>
            <a:r>
              <a:rPr lang="en-US" sz="1400" b="1" dirty="0" err="1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sesuaikan</a:t>
            </a:r>
            <a:r>
              <a:rPr lang="en-US" sz="1400" b="1" dirty="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400" b="1" dirty="0" err="1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kebutuhan</a:t>
            </a:r>
            <a:endParaRPr lang="en-US" sz="1400" b="1" dirty="0">
              <a:solidFill>
                <a:srgbClr val="F20253"/>
              </a:solidFill>
              <a:latin typeface="Verdana" panose="020B0604030504040204" pitchFamily="34" charset="0"/>
              <a:ea typeface="Verdana" panose="020B0604030504040204" pitchFamily="34" charset="0"/>
              <a:cs typeface="Lato"/>
              <a:sym typeface="Lato"/>
            </a:endParaRPr>
          </a:p>
        </p:txBody>
      </p:sp>
      <p:sp>
        <p:nvSpPr>
          <p:cNvPr id="32" name="Shape 84"/>
          <p:cNvSpPr txBox="1"/>
          <p:nvPr/>
        </p:nvSpPr>
        <p:spPr>
          <a:xfrm>
            <a:off x="9186530" y="5421024"/>
            <a:ext cx="2950145" cy="1059044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r>
              <a:rPr lang="en-US" sz="1400" b="1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Note : </a:t>
            </a:r>
            <a:r>
              <a:rPr lang="en-US" sz="1400" b="1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Masukan</a:t>
            </a:r>
            <a:r>
              <a:rPr lang="en-US" sz="1400" b="1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asset yang </a:t>
            </a:r>
            <a:r>
              <a:rPr lang="en-US" sz="1400" b="1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ada</a:t>
            </a:r>
            <a:r>
              <a:rPr lang="en-US" sz="1400" b="1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di LMS </a:t>
            </a:r>
            <a:r>
              <a:rPr lang="en-US" sz="1400" b="1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ke</a:t>
            </a:r>
            <a:r>
              <a:rPr lang="en-US" sz="1400" b="1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package asset </a:t>
            </a:r>
            <a:r>
              <a:rPr lang="en-US" sz="1400" b="1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anda</a:t>
            </a:r>
            <a:r>
              <a:rPr lang="en-US" sz="1400" b="1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400" b="1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didalam</a:t>
            </a:r>
            <a:r>
              <a:rPr lang="en-US" sz="1400" b="1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project</a:t>
            </a:r>
            <a:endParaRPr lang="en-US" sz="1400" b="1" dirty="0">
              <a:latin typeface="Verdana" panose="020B0604030504040204" pitchFamily="34" charset="0"/>
              <a:ea typeface="Verdana" panose="020B0604030504040204" pitchFamily="34" charset="0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2534773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1816110" y="6414263"/>
            <a:ext cx="3383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6</a:t>
            </a:r>
            <a:endParaRPr lang="id-ID" sz="3200" dirty="0">
              <a:solidFill>
                <a:schemeClr val="bg1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11454160" y="6239165"/>
            <a:ext cx="1475680" cy="5574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0" name="Shape 84"/>
          <p:cNvSpPr txBox="1"/>
          <p:nvPr/>
        </p:nvSpPr>
        <p:spPr>
          <a:xfrm>
            <a:off x="191217" y="889035"/>
            <a:ext cx="11963197" cy="87625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r>
              <a:rPr lang="en-US" b="1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Langkah</a:t>
            </a:r>
            <a:r>
              <a:rPr lang="en-US" b="1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8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,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Pada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menuPanel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,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tambahkan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b="1" dirty="0" smtClean="0">
                <a:solidFill>
                  <a:srgbClr val="F31D65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5 </a:t>
            </a:r>
            <a:r>
              <a:rPr lang="en-US" b="1" dirty="0" err="1" smtClean="0">
                <a:solidFill>
                  <a:srgbClr val="F31D65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buah</a:t>
            </a:r>
            <a:r>
              <a:rPr lang="en-US" b="1" dirty="0" smtClean="0">
                <a:solidFill>
                  <a:srgbClr val="F31D65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button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sebagai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navigasi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menu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aplikasi</a:t>
            </a:r>
            <a:endParaRPr lang="en-US" b="1" dirty="0">
              <a:solidFill>
                <a:srgbClr val="F20253"/>
              </a:solidFill>
              <a:latin typeface="Verdana" panose="020B0604030504040204" pitchFamily="34" charset="0"/>
              <a:ea typeface="Verdana" panose="020B0604030504040204" pitchFamily="34" charset="0"/>
              <a:cs typeface="Lato"/>
              <a:sym typeface="Lato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454161" y="6261863"/>
            <a:ext cx="7378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1</a:t>
            </a:r>
            <a:r>
              <a:rPr lang="en-US" sz="3200" dirty="0">
                <a:solidFill>
                  <a:schemeClr val="bg1"/>
                </a:solidFill>
              </a:rPr>
              <a:t>9</a:t>
            </a:r>
            <a:endParaRPr lang="id-ID" sz="3200" dirty="0">
              <a:solidFill>
                <a:schemeClr val="bg1"/>
              </a:solidFill>
            </a:endParaRPr>
          </a:p>
        </p:txBody>
      </p:sp>
      <p:sp>
        <p:nvSpPr>
          <p:cNvPr id="14" name="Shape 84"/>
          <p:cNvSpPr txBox="1"/>
          <p:nvPr/>
        </p:nvSpPr>
        <p:spPr>
          <a:xfrm>
            <a:off x="9278482" y="2114197"/>
            <a:ext cx="2858193" cy="52566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algn="just"/>
            <a:r>
              <a:rPr lang="en-US" sz="1600" b="1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Button 1 s/d 5</a:t>
            </a:r>
            <a:endParaRPr lang="en-US" sz="1400" b="1" dirty="0">
              <a:latin typeface="Verdana" panose="020B0604030504040204" pitchFamily="34" charset="0"/>
              <a:ea typeface="Verdana" panose="020B0604030504040204" pitchFamily="34" charset="0"/>
              <a:cs typeface="Lato"/>
              <a:sym typeface="Lato"/>
            </a:endParaRPr>
          </a:p>
        </p:txBody>
      </p:sp>
      <p:sp>
        <p:nvSpPr>
          <p:cNvPr id="16" name="Shape 84"/>
          <p:cNvSpPr txBox="1"/>
          <p:nvPr/>
        </p:nvSpPr>
        <p:spPr>
          <a:xfrm>
            <a:off x="9278079" y="1646555"/>
            <a:ext cx="1991627" cy="52566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algn="just"/>
            <a:r>
              <a:rPr lang="en-US" sz="1600" b="1" dirty="0" err="1" smtClean="0">
                <a:solidFill>
                  <a:srgbClr val="F31D65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Keterangan</a:t>
            </a:r>
            <a:r>
              <a:rPr lang="en-US" sz="1600" b="1" dirty="0" smtClean="0">
                <a:solidFill>
                  <a:srgbClr val="F31D65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:</a:t>
            </a:r>
            <a:endParaRPr lang="en-US" sz="1600" b="1" dirty="0">
              <a:solidFill>
                <a:srgbClr val="F31D65"/>
              </a:solidFill>
              <a:latin typeface="Verdana" panose="020B0604030504040204" pitchFamily="34" charset="0"/>
              <a:ea typeface="Verdana" panose="020B0604030504040204" pitchFamily="34" charset="0"/>
              <a:cs typeface="Lato"/>
              <a:sym typeface="Lato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2530" y="63795"/>
            <a:ext cx="117735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4800" b="1" dirty="0" err="1" smtClean="0">
                <a:solidFill>
                  <a:srgbClr val="00B0F0"/>
                </a:solidFill>
              </a:rPr>
              <a:t>Praktikum</a:t>
            </a:r>
            <a:r>
              <a:rPr lang="en-US" sz="4800" b="1" dirty="0" smtClean="0">
                <a:solidFill>
                  <a:srgbClr val="00B0F0"/>
                </a:solidFill>
              </a:rPr>
              <a:t> : </a:t>
            </a:r>
            <a:r>
              <a:rPr lang="en-US" sz="4800" b="1" dirty="0" err="1" smtClean="0">
                <a:solidFill>
                  <a:srgbClr val="00B0F0"/>
                </a:solidFill>
              </a:rPr>
              <a:t>Sistem</a:t>
            </a:r>
            <a:r>
              <a:rPr lang="en-US" sz="4800" b="1" dirty="0" smtClean="0">
                <a:solidFill>
                  <a:srgbClr val="00B0F0"/>
                </a:solidFill>
              </a:rPr>
              <a:t> </a:t>
            </a:r>
            <a:r>
              <a:rPr lang="en-US" sz="4800" b="1" dirty="0" err="1" smtClean="0">
                <a:solidFill>
                  <a:srgbClr val="00B0F0"/>
                </a:solidFill>
              </a:rPr>
              <a:t>Perpustakaan</a:t>
            </a:r>
            <a:r>
              <a:rPr lang="en-US" sz="4800" b="1" dirty="0" smtClean="0">
                <a:solidFill>
                  <a:srgbClr val="00B0F0"/>
                </a:solidFill>
              </a:rPr>
              <a:t> IF</a:t>
            </a:r>
            <a:endParaRPr lang="id-ID" sz="4800" b="1" dirty="0">
              <a:solidFill>
                <a:srgbClr val="00B0F0"/>
              </a:solidFill>
            </a:endParaRPr>
          </a:p>
        </p:txBody>
      </p:sp>
      <p:sp>
        <p:nvSpPr>
          <p:cNvPr id="13" name="Shape 84"/>
          <p:cNvSpPr txBox="1"/>
          <p:nvPr/>
        </p:nvSpPr>
        <p:spPr>
          <a:xfrm>
            <a:off x="9298184" y="2448949"/>
            <a:ext cx="2838894" cy="52566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r>
              <a:rPr lang="en-US" sz="1400" b="1" dirty="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-</a:t>
            </a:r>
            <a:r>
              <a:rPr lang="en-US" sz="1400" b="1" dirty="0" err="1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posisi</a:t>
            </a:r>
            <a:r>
              <a:rPr lang="en-US" sz="1400" b="1" dirty="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: </a:t>
            </a:r>
            <a:r>
              <a:rPr lang="en-US" sz="1400" b="1" dirty="0" err="1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sesuaikan</a:t>
            </a:r>
            <a:endParaRPr lang="en-US" sz="1400" b="1" dirty="0">
              <a:solidFill>
                <a:srgbClr val="F20253"/>
              </a:solidFill>
              <a:latin typeface="Verdana" panose="020B0604030504040204" pitchFamily="34" charset="0"/>
              <a:ea typeface="Verdana" panose="020B0604030504040204" pitchFamily="34" charset="0"/>
              <a:cs typeface="Lato"/>
              <a:sym typeface="Lato"/>
            </a:endParaRPr>
          </a:p>
        </p:txBody>
      </p:sp>
      <p:sp>
        <p:nvSpPr>
          <p:cNvPr id="21" name="Shape 84"/>
          <p:cNvSpPr txBox="1"/>
          <p:nvPr/>
        </p:nvSpPr>
        <p:spPr>
          <a:xfrm>
            <a:off x="9311989" y="2787980"/>
            <a:ext cx="2838894" cy="52566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r>
              <a:rPr lang="en-US" sz="1400" b="1" dirty="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-icon : </a:t>
            </a:r>
            <a:r>
              <a:rPr lang="en-US" sz="1400" b="1" dirty="0" err="1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sesuaikan</a:t>
            </a:r>
            <a:endParaRPr lang="en-US" sz="1400" b="1" dirty="0">
              <a:solidFill>
                <a:srgbClr val="F20253"/>
              </a:solidFill>
              <a:latin typeface="Verdana" panose="020B0604030504040204" pitchFamily="34" charset="0"/>
              <a:ea typeface="Verdana" panose="020B0604030504040204" pitchFamily="34" charset="0"/>
              <a:cs typeface="Lato"/>
              <a:sym typeface="Lato"/>
            </a:endParaRPr>
          </a:p>
        </p:txBody>
      </p:sp>
      <p:sp>
        <p:nvSpPr>
          <p:cNvPr id="15" name="Shape 84"/>
          <p:cNvSpPr txBox="1"/>
          <p:nvPr/>
        </p:nvSpPr>
        <p:spPr>
          <a:xfrm>
            <a:off x="9311989" y="3132592"/>
            <a:ext cx="2838894" cy="52566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r>
              <a:rPr lang="en-US" sz="1400" b="1" dirty="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-size : (200x60 pixel)</a:t>
            </a:r>
            <a:endParaRPr lang="en-US" sz="1400" b="1" dirty="0">
              <a:solidFill>
                <a:srgbClr val="F20253"/>
              </a:solidFill>
              <a:latin typeface="Verdana" panose="020B0604030504040204" pitchFamily="34" charset="0"/>
              <a:ea typeface="Verdana" panose="020B0604030504040204" pitchFamily="34" charset="0"/>
              <a:cs typeface="Lato"/>
              <a:sym typeface="Lato"/>
            </a:endParaRPr>
          </a:p>
        </p:txBody>
      </p:sp>
      <p:sp>
        <p:nvSpPr>
          <p:cNvPr id="17" name="Shape 84"/>
          <p:cNvSpPr txBox="1"/>
          <p:nvPr/>
        </p:nvSpPr>
        <p:spPr>
          <a:xfrm>
            <a:off x="9298184" y="3458000"/>
            <a:ext cx="2838894" cy="52566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r>
              <a:rPr lang="en-US" sz="1400" b="1" dirty="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-label : </a:t>
            </a:r>
            <a:r>
              <a:rPr lang="en-US" sz="1400" b="1" dirty="0" err="1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sesuaikan</a:t>
            </a:r>
            <a:endParaRPr lang="en-US" sz="1400" b="1" dirty="0">
              <a:solidFill>
                <a:srgbClr val="F20253"/>
              </a:solidFill>
              <a:latin typeface="Verdana" panose="020B0604030504040204" pitchFamily="34" charset="0"/>
              <a:ea typeface="Verdana" panose="020B0604030504040204" pitchFamily="34" charset="0"/>
              <a:cs typeface="Lato"/>
              <a:sym typeface="Lato"/>
            </a:endParaRPr>
          </a:p>
        </p:txBody>
      </p:sp>
      <p:sp>
        <p:nvSpPr>
          <p:cNvPr id="18" name="Shape 84"/>
          <p:cNvSpPr txBox="1"/>
          <p:nvPr/>
        </p:nvSpPr>
        <p:spPr>
          <a:xfrm>
            <a:off x="9288131" y="3820315"/>
            <a:ext cx="2838894" cy="52566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r>
              <a:rPr lang="en-US" sz="1400" b="1" dirty="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-button1 : </a:t>
            </a:r>
            <a:r>
              <a:rPr lang="en-US" sz="1400" b="1" dirty="0" err="1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btnHome</a:t>
            </a:r>
            <a:endParaRPr lang="en-US" sz="1400" b="1" dirty="0">
              <a:solidFill>
                <a:srgbClr val="F20253"/>
              </a:solidFill>
              <a:latin typeface="Verdana" panose="020B0604030504040204" pitchFamily="34" charset="0"/>
              <a:ea typeface="Verdana" panose="020B0604030504040204" pitchFamily="34" charset="0"/>
              <a:cs typeface="Lato"/>
              <a:sym typeface="Lato"/>
            </a:endParaRPr>
          </a:p>
        </p:txBody>
      </p:sp>
      <p:sp>
        <p:nvSpPr>
          <p:cNvPr id="22" name="Shape 84"/>
          <p:cNvSpPr txBox="1"/>
          <p:nvPr/>
        </p:nvSpPr>
        <p:spPr>
          <a:xfrm>
            <a:off x="9288131" y="4083123"/>
            <a:ext cx="2838894" cy="52566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r>
              <a:rPr lang="en-US" sz="1400" b="1" dirty="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-button2 : </a:t>
            </a:r>
            <a:r>
              <a:rPr lang="en-US" sz="1400" b="1" dirty="0" err="1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btnAnggota</a:t>
            </a:r>
            <a:endParaRPr lang="en-US" sz="1400" b="1" dirty="0">
              <a:solidFill>
                <a:srgbClr val="F20253"/>
              </a:solidFill>
              <a:latin typeface="Verdana" panose="020B0604030504040204" pitchFamily="34" charset="0"/>
              <a:ea typeface="Verdana" panose="020B0604030504040204" pitchFamily="34" charset="0"/>
              <a:cs typeface="Lato"/>
              <a:sym typeface="Lato"/>
            </a:endParaRPr>
          </a:p>
        </p:txBody>
      </p:sp>
      <p:sp>
        <p:nvSpPr>
          <p:cNvPr id="25" name="Shape 84"/>
          <p:cNvSpPr txBox="1"/>
          <p:nvPr/>
        </p:nvSpPr>
        <p:spPr>
          <a:xfrm>
            <a:off x="9298184" y="4370536"/>
            <a:ext cx="2838894" cy="52566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r>
              <a:rPr lang="en-US" sz="1400" b="1" dirty="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-button3 : </a:t>
            </a:r>
            <a:r>
              <a:rPr lang="en-US" sz="1400" b="1" dirty="0" err="1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btnBuku</a:t>
            </a:r>
            <a:endParaRPr lang="en-US" sz="1400" b="1" dirty="0">
              <a:solidFill>
                <a:srgbClr val="F20253"/>
              </a:solidFill>
              <a:latin typeface="Verdana" panose="020B0604030504040204" pitchFamily="34" charset="0"/>
              <a:ea typeface="Verdana" panose="020B0604030504040204" pitchFamily="34" charset="0"/>
              <a:cs typeface="Lato"/>
              <a:sym typeface="Lato"/>
            </a:endParaRPr>
          </a:p>
        </p:txBody>
      </p:sp>
      <p:sp>
        <p:nvSpPr>
          <p:cNvPr id="26" name="Shape 84"/>
          <p:cNvSpPr txBox="1"/>
          <p:nvPr/>
        </p:nvSpPr>
        <p:spPr>
          <a:xfrm>
            <a:off x="9301033" y="4657949"/>
            <a:ext cx="2838894" cy="52566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r>
              <a:rPr lang="en-US" sz="1400" b="1" dirty="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-button4 : </a:t>
            </a:r>
            <a:r>
              <a:rPr lang="en-US" sz="1400" b="1" dirty="0" err="1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btnAbout</a:t>
            </a:r>
            <a:endParaRPr lang="en-US" sz="1400" b="1" dirty="0">
              <a:solidFill>
                <a:srgbClr val="F20253"/>
              </a:solidFill>
              <a:latin typeface="Verdana" panose="020B0604030504040204" pitchFamily="34" charset="0"/>
              <a:ea typeface="Verdana" panose="020B0604030504040204" pitchFamily="34" charset="0"/>
              <a:cs typeface="Lato"/>
              <a:sym typeface="Lato"/>
            </a:endParaRPr>
          </a:p>
        </p:txBody>
      </p:sp>
      <p:sp>
        <p:nvSpPr>
          <p:cNvPr id="27" name="Shape 84"/>
          <p:cNvSpPr txBox="1"/>
          <p:nvPr/>
        </p:nvSpPr>
        <p:spPr>
          <a:xfrm>
            <a:off x="9296698" y="4946584"/>
            <a:ext cx="2838894" cy="52566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r>
              <a:rPr lang="en-US" sz="1400" b="1" dirty="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-button5 : </a:t>
            </a:r>
            <a:r>
              <a:rPr lang="en-US" sz="1400" b="1" dirty="0" err="1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btnLogout</a:t>
            </a:r>
            <a:endParaRPr lang="en-US" sz="1400" b="1" dirty="0">
              <a:solidFill>
                <a:srgbClr val="F20253"/>
              </a:solidFill>
              <a:latin typeface="Verdana" panose="020B0604030504040204" pitchFamily="34" charset="0"/>
              <a:ea typeface="Verdana" panose="020B0604030504040204" pitchFamily="34" charset="0"/>
              <a:cs typeface="Lato"/>
              <a:sym typeface="Lato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905" y="1561893"/>
            <a:ext cx="8898034" cy="4852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432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1454160" y="6239165"/>
            <a:ext cx="1475680" cy="5574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" name="TextBox 12"/>
          <p:cNvSpPr txBox="1"/>
          <p:nvPr/>
        </p:nvSpPr>
        <p:spPr>
          <a:xfrm>
            <a:off x="11663710" y="6261863"/>
            <a:ext cx="3383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2</a:t>
            </a:r>
            <a:endParaRPr lang="id-ID" sz="3200" dirty="0">
              <a:solidFill>
                <a:schemeClr val="bg1"/>
              </a:solidFill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0" y="6104648"/>
            <a:ext cx="121920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AA7A1D4F-D287-4310-8EF0-4B8E257AD2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131272"/>
            <a:ext cx="3014644" cy="73557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3"/>
          <a:srcRect t="3269" b="2644"/>
          <a:stretch/>
        </p:blipFill>
        <p:spPr>
          <a:xfrm>
            <a:off x="0" y="141649"/>
            <a:ext cx="5011218" cy="5939111"/>
          </a:xfrm>
          <a:prstGeom prst="rect">
            <a:avLst/>
          </a:prstGeom>
        </p:spPr>
      </p:pic>
      <p:sp>
        <p:nvSpPr>
          <p:cNvPr id="22" name="Shape 84"/>
          <p:cNvSpPr txBox="1"/>
          <p:nvPr/>
        </p:nvSpPr>
        <p:spPr>
          <a:xfrm>
            <a:off x="4791762" y="188494"/>
            <a:ext cx="6662398" cy="1764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r>
              <a:rPr lang="en-US" sz="4800" b="1" dirty="0" smtClean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  <a:sym typeface="Lato"/>
              </a:rPr>
              <a:t>KONTEN </a:t>
            </a:r>
            <a:br>
              <a:rPr lang="en-US" sz="4800" b="1" dirty="0" smtClean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  <a:sym typeface="Lato"/>
              </a:rPr>
            </a:br>
            <a:r>
              <a:rPr lang="en-US" sz="4800" b="1" dirty="0" smtClean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  <a:sym typeface="Lato"/>
              </a:rPr>
              <a:t>PERKULIAHAN</a:t>
            </a:r>
          </a:p>
        </p:txBody>
      </p:sp>
      <p:sp>
        <p:nvSpPr>
          <p:cNvPr id="23" name="Shape 84"/>
          <p:cNvSpPr txBox="1"/>
          <p:nvPr/>
        </p:nvSpPr>
        <p:spPr>
          <a:xfrm>
            <a:off x="5019614" y="3041515"/>
            <a:ext cx="6999096" cy="90034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600" b="1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Langkah</a:t>
            </a:r>
            <a:r>
              <a:rPr lang="en-US" sz="2600" b="1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– </a:t>
            </a:r>
            <a:r>
              <a:rPr lang="en-US" sz="2600" b="1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langkah</a:t>
            </a:r>
            <a:r>
              <a:rPr lang="en-US" sz="2600" b="1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2600" b="1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membuat</a:t>
            </a:r>
            <a:r>
              <a:rPr lang="en-US" sz="2600" b="1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UI Dynamic Menu Panel </a:t>
            </a:r>
            <a:r>
              <a:rPr lang="en-US" sz="2600" b="1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pada</a:t>
            </a:r>
            <a:r>
              <a:rPr lang="en-US" sz="2600" b="1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JAVA</a:t>
            </a:r>
          </a:p>
        </p:txBody>
      </p:sp>
      <p:sp>
        <p:nvSpPr>
          <p:cNvPr id="24" name="Shape 84"/>
          <p:cNvSpPr txBox="1"/>
          <p:nvPr/>
        </p:nvSpPr>
        <p:spPr>
          <a:xfrm>
            <a:off x="5019613" y="2012487"/>
            <a:ext cx="6982497" cy="1029027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600" b="1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Konsep</a:t>
            </a:r>
            <a:r>
              <a:rPr lang="en-US" sz="2600" b="1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2600" b="1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Dasar</a:t>
            </a:r>
            <a:r>
              <a:rPr lang="en-US" sz="2600" b="1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Dynamic Menu Panel</a:t>
            </a:r>
          </a:p>
        </p:txBody>
      </p:sp>
      <p:sp>
        <p:nvSpPr>
          <p:cNvPr id="26" name="Shape 84"/>
          <p:cNvSpPr txBox="1"/>
          <p:nvPr/>
        </p:nvSpPr>
        <p:spPr>
          <a:xfrm>
            <a:off x="5011216" y="5124158"/>
            <a:ext cx="6990797" cy="73577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600" b="1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Praktikum</a:t>
            </a:r>
            <a:r>
              <a:rPr lang="en-US" sz="2600" b="1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JAVA Swing</a:t>
            </a:r>
          </a:p>
        </p:txBody>
      </p:sp>
      <p:sp>
        <p:nvSpPr>
          <p:cNvPr id="14" name="Shape 84"/>
          <p:cNvSpPr txBox="1"/>
          <p:nvPr/>
        </p:nvSpPr>
        <p:spPr>
          <a:xfrm>
            <a:off x="5011217" y="4076373"/>
            <a:ext cx="6990797" cy="73577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600" b="1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Mengganti</a:t>
            </a:r>
            <a:r>
              <a:rPr lang="en-US" sz="2600" b="1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Panel </a:t>
            </a:r>
            <a:r>
              <a:rPr lang="en-US" sz="2600" b="1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secara</a:t>
            </a:r>
            <a:r>
              <a:rPr lang="en-US" sz="2600" b="1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2600" b="1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dinamis</a:t>
            </a:r>
            <a:r>
              <a:rPr lang="en-US" sz="2600" b="1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2600" b="1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didalam</a:t>
            </a:r>
            <a:r>
              <a:rPr lang="en-US" sz="2600" b="1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Frame </a:t>
            </a:r>
          </a:p>
        </p:txBody>
      </p:sp>
    </p:spTree>
    <p:extLst>
      <p:ext uri="{BB962C8B-B14F-4D97-AF65-F5344CB8AC3E}">
        <p14:creationId xmlns:p14="http://schemas.microsoft.com/office/powerpoint/2010/main" val="2063025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1816110" y="6414263"/>
            <a:ext cx="3383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6</a:t>
            </a:r>
            <a:endParaRPr lang="id-ID" sz="3200" dirty="0">
              <a:solidFill>
                <a:schemeClr val="bg1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11454160" y="6239165"/>
            <a:ext cx="1475680" cy="5574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0" name="Shape 84"/>
          <p:cNvSpPr txBox="1"/>
          <p:nvPr/>
        </p:nvSpPr>
        <p:spPr>
          <a:xfrm>
            <a:off x="191217" y="889035"/>
            <a:ext cx="11963197" cy="87625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r>
              <a:rPr lang="en-US" b="1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Langkah</a:t>
            </a:r>
            <a:r>
              <a:rPr lang="en-US" b="1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9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,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Pada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mainPanel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,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tambahkan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b="1" dirty="0" err="1" smtClean="0">
                <a:solidFill>
                  <a:srgbClr val="F31D65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sebuah</a:t>
            </a:r>
            <a:r>
              <a:rPr lang="en-US" b="1" dirty="0" smtClean="0">
                <a:solidFill>
                  <a:srgbClr val="F31D65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panel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sebagai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tampilan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dari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Menu Home</a:t>
            </a:r>
            <a:endParaRPr lang="en-US" b="1" dirty="0">
              <a:solidFill>
                <a:srgbClr val="F20253"/>
              </a:solidFill>
              <a:latin typeface="Verdana" panose="020B0604030504040204" pitchFamily="34" charset="0"/>
              <a:ea typeface="Verdana" panose="020B0604030504040204" pitchFamily="34" charset="0"/>
              <a:cs typeface="Lato"/>
              <a:sym typeface="Lato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454161" y="6261863"/>
            <a:ext cx="7378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20</a:t>
            </a:r>
            <a:endParaRPr lang="id-ID" sz="3200" dirty="0">
              <a:solidFill>
                <a:schemeClr val="bg1"/>
              </a:solidFill>
            </a:endParaRPr>
          </a:p>
        </p:txBody>
      </p:sp>
      <p:sp>
        <p:nvSpPr>
          <p:cNvPr id="16" name="Shape 84"/>
          <p:cNvSpPr txBox="1"/>
          <p:nvPr/>
        </p:nvSpPr>
        <p:spPr>
          <a:xfrm>
            <a:off x="9278079" y="1646555"/>
            <a:ext cx="1991627" cy="52566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algn="just"/>
            <a:r>
              <a:rPr lang="en-US" sz="1600" b="1" dirty="0" err="1" smtClean="0">
                <a:solidFill>
                  <a:srgbClr val="F31D65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Keterangan</a:t>
            </a:r>
            <a:r>
              <a:rPr lang="en-US" sz="1600" b="1" dirty="0" smtClean="0">
                <a:solidFill>
                  <a:srgbClr val="F31D65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:</a:t>
            </a:r>
            <a:endParaRPr lang="en-US" sz="1600" b="1" dirty="0">
              <a:solidFill>
                <a:srgbClr val="F31D65"/>
              </a:solidFill>
              <a:latin typeface="Verdana" panose="020B0604030504040204" pitchFamily="34" charset="0"/>
              <a:ea typeface="Verdana" panose="020B0604030504040204" pitchFamily="34" charset="0"/>
              <a:cs typeface="Lato"/>
              <a:sym typeface="Lato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2530" y="63795"/>
            <a:ext cx="117735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4800" b="1" dirty="0" err="1" smtClean="0">
                <a:solidFill>
                  <a:srgbClr val="00B0F0"/>
                </a:solidFill>
              </a:rPr>
              <a:t>Praktikum</a:t>
            </a:r>
            <a:r>
              <a:rPr lang="en-US" sz="4800" b="1" dirty="0" smtClean="0">
                <a:solidFill>
                  <a:srgbClr val="00B0F0"/>
                </a:solidFill>
              </a:rPr>
              <a:t> : </a:t>
            </a:r>
            <a:r>
              <a:rPr lang="en-US" sz="4800" b="1" dirty="0" err="1" smtClean="0">
                <a:solidFill>
                  <a:srgbClr val="00B0F0"/>
                </a:solidFill>
              </a:rPr>
              <a:t>Sistem</a:t>
            </a:r>
            <a:r>
              <a:rPr lang="en-US" sz="4800" b="1" dirty="0" smtClean="0">
                <a:solidFill>
                  <a:srgbClr val="00B0F0"/>
                </a:solidFill>
              </a:rPr>
              <a:t> </a:t>
            </a:r>
            <a:r>
              <a:rPr lang="en-US" sz="4800" b="1" dirty="0" err="1" smtClean="0">
                <a:solidFill>
                  <a:srgbClr val="00B0F0"/>
                </a:solidFill>
              </a:rPr>
              <a:t>Perpustakaan</a:t>
            </a:r>
            <a:r>
              <a:rPr lang="en-US" sz="4800" b="1" dirty="0" smtClean="0">
                <a:solidFill>
                  <a:srgbClr val="00B0F0"/>
                </a:solidFill>
              </a:rPr>
              <a:t> IF</a:t>
            </a:r>
            <a:endParaRPr lang="id-ID" sz="4800" b="1" dirty="0">
              <a:solidFill>
                <a:srgbClr val="00B0F0"/>
              </a:solidFill>
            </a:endParaRPr>
          </a:p>
        </p:txBody>
      </p:sp>
      <p:sp>
        <p:nvSpPr>
          <p:cNvPr id="27" name="Shape 84"/>
          <p:cNvSpPr txBox="1"/>
          <p:nvPr/>
        </p:nvSpPr>
        <p:spPr>
          <a:xfrm>
            <a:off x="9268939" y="1991386"/>
            <a:ext cx="2838894" cy="52566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r>
              <a:rPr lang="en-US" sz="1400" b="1" dirty="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-name : </a:t>
            </a:r>
            <a:r>
              <a:rPr lang="en-US" sz="1400" b="1" dirty="0" err="1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homePanel</a:t>
            </a:r>
            <a:endParaRPr lang="en-US" sz="1400" b="1" dirty="0">
              <a:solidFill>
                <a:srgbClr val="F20253"/>
              </a:solidFill>
              <a:latin typeface="Verdana" panose="020B0604030504040204" pitchFamily="34" charset="0"/>
              <a:ea typeface="Verdana" panose="020B0604030504040204" pitchFamily="34" charset="0"/>
              <a:cs typeface="Lato"/>
              <a:sym typeface="Lato"/>
            </a:endParaRPr>
          </a:p>
        </p:txBody>
      </p:sp>
      <p:sp>
        <p:nvSpPr>
          <p:cNvPr id="23" name="Shape 84"/>
          <p:cNvSpPr txBox="1"/>
          <p:nvPr/>
        </p:nvSpPr>
        <p:spPr>
          <a:xfrm>
            <a:off x="9268939" y="2282389"/>
            <a:ext cx="2838894" cy="52566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r>
              <a:rPr lang="en-US" sz="1400" b="1" dirty="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-layout : </a:t>
            </a:r>
            <a:r>
              <a:rPr lang="en-US" sz="1400" b="1" dirty="0" err="1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absolut</a:t>
            </a:r>
            <a:endParaRPr lang="en-US" sz="1400" b="1" dirty="0">
              <a:solidFill>
                <a:srgbClr val="F20253"/>
              </a:solidFill>
              <a:latin typeface="Verdana" panose="020B0604030504040204" pitchFamily="34" charset="0"/>
              <a:ea typeface="Verdana" panose="020B0604030504040204" pitchFamily="34" charset="0"/>
              <a:cs typeface="Lato"/>
              <a:sym typeface="Lato"/>
            </a:endParaRPr>
          </a:p>
        </p:txBody>
      </p:sp>
      <p:sp>
        <p:nvSpPr>
          <p:cNvPr id="24" name="Shape 84"/>
          <p:cNvSpPr txBox="1"/>
          <p:nvPr/>
        </p:nvSpPr>
        <p:spPr>
          <a:xfrm>
            <a:off x="9268536" y="2949090"/>
            <a:ext cx="2264679" cy="52566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algn="just"/>
            <a:r>
              <a:rPr lang="en-US" sz="1400" b="1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-</a:t>
            </a:r>
            <a:r>
              <a:rPr lang="en-US" sz="1400" b="1" dirty="0" err="1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Bg</a:t>
            </a:r>
            <a:r>
              <a:rPr lang="en-US" sz="1400" b="1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[236, 240, 241]</a:t>
            </a:r>
            <a:endParaRPr lang="en-US" sz="1400" b="1" dirty="0">
              <a:solidFill>
                <a:srgbClr val="F20253"/>
              </a:solidFill>
              <a:latin typeface="Verdana" panose="020B0604030504040204" pitchFamily="34" charset="0"/>
              <a:ea typeface="Verdana" panose="020B0604030504040204" pitchFamily="34" charset="0"/>
              <a:cs typeface="Lato"/>
              <a:sym typeface="Lato"/>
            </a:endParaRPr>
          </a:p>
        </p:txBody>
      </p:sp>
      <p:sp>
        <p:nvSpPr>
          <p:cNvPr id="28" name="Shape 84"/>
          <p:cNvSpPr txBox="1"/>
          <p:nvPr/>
        </p:nvSpPr>
        <p:spPr>
          <a:xfrm>
            <a:off x="9268939" y="2618501"/>
            <a:ext cx="2838894" cy="34195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r>
              <a:rPr lang="en-US" sz="1400" b="1" dirty="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-border : bevel(white)</a:t>
            </a:r>
            <a:endParaRPr lang="en-US" sz="1400" b="1" dirty="0">
              <a:solidFill>
                <a:srgbClr val="F20253"/>
              </a:solidFill>
              <a:latin typeface="Verdana" panose="020B0604030504040204" pitchFamily="34" charset="0"/>
              <a:ea typeface="Verdana" panose="020B0604030504040204" pitchFamily="34" charset="0"/>
              <a:cs typeface="Lato"/>
              <a:sym typeface="Lato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885" y="1432793"/>
            <a:ext cx="9086399" cy="4981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574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1816110" y="6414263"/>
            <a:ext cx="3383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6</a:t>
            </a:r>
            <a:endParaRPr lang="id-ID" sz="3200" dirty="0">
              <a:solidFill>
                <a:schemeClr val="bg1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11454160" y="6239165"/>
            <a:ext cx="1475680" cy="5574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0" name="Shape 84"/>
          <p:cNvSpPr txBox="1"/>
          <p:nvPr/>
        </p:nvSpPr>
        <p:spPr>
          <a:xfrm>
            <a:off x="191217" y="889035"/>
            <a:ext cx="11963197" cy="87625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r>
              <a:rPr lang="en-US" b="1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Langkah</a:t>
            </a:r>
            <a:r>
              <a:rPr lang="en-US" b="1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10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,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Buatlah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2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buah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Class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JPanel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Form.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Berikan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masing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”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nama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dengan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AnggotaView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&amp;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Buku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View.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Lalu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aturlah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ampilan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panel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tersebut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sesuai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kebutuhan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(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gunakan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tampilan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yg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sama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dengan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homePanel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)</a:t>
            </a:r>
            <a:endParaRPr lang="en-US" b="1" dirty="0">
              <a:solidFill>
                <a:srgbClr val="F20253"/>
              </a:solidFill>
              <a:latin typeface="Verdana" panose="020B0604030504040204" pitchFamily="34" charset="0"/>
              <a:ea typeface="Verdana" panose="020B0604030504040204" pitchFamily="34" charset="0"/>
              <a:cs typeface="Lato"/>
              <a:sym typeface="Lato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454161" y="6261863"/>
            <a:ext cx="7378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21</a:t>
            </a:r>
            <a:endParaRPr lang="id-ID" sz="3200" dirty="0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2530" y="63795"/>
            <a:ext cx="117735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4800" b="1" dirty="0" err="1" smtClean="0">
                <a:solidFill>
                  <a:srgbClr val="00B0F0"/>
                </a:solidFill>
              </a:rPr>
              <a:t>Praktikum</a:t>
            </a:r>
            <a:r>
              <a:rPr lang="en-US" sz="4800" b="1" dirty="0" smtClean="0">
                <a:solidFill>
                  <a:srgbClr val="00B0F0"/>
                </a:solidFill>
              </a:rPr>
              <a:t> : </a:t>
            </a:r>
            <a:r>
              <a:rPr lang="en-US" sz="4800" b="1" dirty="0" err="1" smtClean="0">
                <a:solidFill>
                  <a:srgbClr val="00B0F0"/>
                </a:solidFill>
              </a:rPr>
              <a:t>Sistem</a:t>
            </a:r>
            <a:r>
              <a:rPr lang="en-US" sz="4800" b="1" dirty="0" smtClean="0">
                <a:solidFill>
                  <a:srgbClr val="00B0F0"/>
                </a:solidFill>
              </a:rPr>
              <a:t> </a:t>
            </a:r>
            <a:r>
              <a:rPr lang="en-US" sz="4800" b="1" dirty="0" err="1" smtClean="0">
                <a:solidFill>
                  <a:srgbClr val="00B0F0"/>
                </a:solidFill>
              </a:rPr>
              <a:t>Perpustakaan</a:t>
            </a:r>
            <a:r>
              <a:rPr lang="en-US" sz="4800" b="1" dirty="0" smtClean="0">
                <a:solidFill>
                  <a:srgbClr val="00B0F0"/>
                </a:solidFill>
              </a:rPr>
              <a:t> IF</a:t>
            </a:r>
            <a:endParaRPr lang="id-ID" sz="4800" b="1" dirty="0">
              <a:solidFill>
                <a:srgbClr val="00B0F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657" y="2208501"/>
            <a:ext cx="5646841" cy="352815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3663" y="2208501"/>
            <a:ext cx="5280994" cy="3528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560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1816110" y="6414263"/>
            <a:ext cx="3383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6</a:t>
            </a:r>
            <a:endParaRPr lang="id-ID" sz="3200" dirty="0">
              <a:solidFill>
                <a:schemeClr val="bg1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11454160" y="6239165"/>
            <a:ext cx="1475680" cy="5574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0" name="Shape 84"/>
          <p:cNvSpPr txBox="1"/>
          <p:nvPr/>
        </p:nvSpPr>
        <p:spPr>
          <a:xfrm>
            <a:off x="191217" y="889034"/>
            <a:ext cx="11963197" cy="140158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r>
              <a:rPr lang="en-US" b="1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Langkah</a:t>
            </a:r>
            <a:r>
              <a:rPr lang="en-US" b="1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11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,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Selanjutnya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kita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buat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b="1" dirty="0" smtClean="0">
                <a:solidFill>
                  <a:srgbClr val="F31D65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logic program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untuk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menerapkan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dynamic menu panel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pada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tampilan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GUI yang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sudah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dibuat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sebelumnya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.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Tambahkan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sebuah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class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dengan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nama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MenuController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didalam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packace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controller</a:t>
            </a:r>
            <a:endParaRPr lang="en-US" b="1" dirty="0">
              <a:solidFill>
                <a:srgbClr val="F20253"/>
              </a:solidFill>
              <a:latin typeface="Verdana" panose="020B0604030504040204" pitchFamily="34" charset="0"/>
              <a:ea typeface="Verdana" panose="020B0604030504040204" pitchFamily="34" charset="0"/>
              <a:cs typeface="Lato"/>
              <a:sym typeface="Lato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454161" y="6261863"/>
            <a:ext cx="7378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22</a:t>
            </a:r>
            <a:endParaRPr lang="id-ID" sz="3200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284" y="1974846"/>
            <a:ext cx="7708604" cy="458009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2530" y="63795"/>
            <a:ext cx="117735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4800" b="1" dirty="0" err="1" smtClean="0">
                <a:solidFill>
                  <a:srgbClr val="00B0F0"/>
                </a:solidFill>
              </a:rPr>
              <a:t>Praktikum</a:t>
            </a:r>
            <a:r>
              <a:rPr lang="en-US" sz="4800" b="1" dirty="0" smtClean="0">
                <a:solidFill>
                  <a:srgbClr val="00B0F0"/>
                </a:solidFill>
              </a:rPr>
              <a:t> : </a:t>
            </a:r>
            <a:r>
              <a:rPr lang="en-US" sz="4800" b="1" dirty="0" err="1" smtClean="0">
                <a:solidFill>
                  <a:srgbClr val="00B0F0"/>
                </a:solidFill>
              </a:rPr>
              <a:t>Sistem</a:t>
            </a:r>
            <a:r>
              <a:rPr lang="en-US" sz="4800" b="1" dirty="0" smtClean="0">
                <a:solidFill>
                  <a:srgbClr val="00B0F0"/>
                </a:solidFill>
              </a:rPr>
              <a:t> </a:t>
            </a:r>
            <a:r>
              <a:rPr lang="en-US" sz="4800" b="1" dirty="0" err="1" smtClean="0">
                <a:solidFill>
                  <a:srgbClr val="00B0F0"/>
                </a:solidFill>
              </a:rPr>
              <a:t>Perpustakaan</a:t>
            </a:r>
            <a:r>
              <a:rPr lang="en-US" sz="4800" b="1" dirty="0" smtClean="0">
                <a:solidFill>
                  <a:srgbClr val="00B0F0"/>
                </a:solidFill>
              </a:rPr>
              <a:t> IF</a:t>
            </a:r>
            <a:endParaRPr lang="id-ID" sz="48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5285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1816110" y="6414263"/>
            <a:ext cx="3383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6</a:t>
            </a:r>
            <a:endParaRPr lang="id-ID" sz="3200" dirty="0">
              <a:solidFill>
                <a:schemeClr val="bg1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11454160" y="6239165"/>
            <a:ext cx="1475680" cy="5574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0" name="Shape 84"/>
          <p:cNvSpPr txBox="1"/>
          <p:nvPr/>
        </p:nvSpPr>
        <p:spPr>
          <a:xfrm>
            <a:off x="191217" y="889034"/>
            <a:ext cx="11963197" cy="140158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r>
              <a:rPr lang="en-US" b="1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Langkah</a:t>
            </a:r>
            <a:r>
              <a:rPr lang="en-US" b="1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12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,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Buatlah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Kode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program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sebagai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berikut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di Class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MenuController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. </a:t>
            </a:r>
            <a:endParaRPr lang="en-US" b="1" dirty="0">
              <a:solidFill>
                <a:srgbClr val="F20253"/>
              </a:solidFill>
              <a:latin typeface="Verdana" panose="020B0604030504040204" pitchFamily="34" charset="0"/>
              <a:ea typeface="Verdana" panose="020B0604030504040204" pitchFamily="34" charset="0"/>
              <a:cs typeface="Lato"/>
              <a:sym typeface="Lato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454161" y="6261863"/>
            <a:ext cx="7378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23</a:t>
            </a:r>
            <a:endParaRPr lang="id-ID" sz="3200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2530" y="63795"/>
            <a:ext cx="117735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4800" b="1" dirty="0" err="1" smtClean="0">
                <a:solidFill>
                  <a:srgbClr val="00B0F0"/>
                </a:solidFill>
              </a:rPr>
              <a:t>Praktikum</a:t>
            </a:r>
            <a:r>
              <a:rPr lang="en-US" sz="4800" b="1" dirty="0" smtClean="0">
                <a:solidFill>
                  <a:srgbClr val="00B0F0"/>
                </a:solidFill>
              </a:rPr>
              <a:t> : </a:t>
            </a:r>
            <a:r>
              <a:rPr lang="en-US" sz="4800" b="1" dirty="0" err="1" smtClean="0">
                <a:solidFill>
                  <a:srgbClr val="00B0F0"/>
                </a:solidFill>
              </a:rPr>
              <a:t>Sistem</a:t>
            </a:r>
            <a:r>
              <a:rPr lang="en-US" sz="4800" b="1" dirty="0" smtClean="0">
                <a:solidFill>
                  <a:srgbClr val="00B0F0"/>
                </a:solidFill>
              </a:rPr>
              <a:t> </a:t>
            </a:r>
            <a:r>
              <a:rPr lang="en-US" sz="4800" b="1" dirty="0" err="1" smtClean="0">
                <a:solidFill>
                  <a:srgbClr val="00B0F0"/>
                </a:solidFill>
              </a:rPr>
              <a:t>Perpustakaan</a:t>
            </a:r>
            <a:r>
              <a:rPr lang="en-US" sz="4800" b="1" dirty="0" smtClean="0">
                <a:solidFill>
                  <a:srgbClr val="00B0F0"/>
                </a:solidFill>
              </a:rPr>
              <a:t> IF</a:t>
            </a:r>
            <a:endParaRPr lang="id-ID" sz="4800" b="1" dirty="0">
              <a:solidFill>
                <a:srgbClr val="00B0F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798" y="1589825"/>
            <a:ext cx="9072341" cy="4908706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329597" y="1457695"/>
            <a:ext cx="9314134" cy="5219551"/>
          </a:xfrm>
          <a:prstGeom prst="rect">
            <a:avLst/>
          </a:prstGeom>
          <a:noFill/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hape 84"/>
          <p:cNvSpPr txBox="1"/>
          <p:nvPr/>
        </p:nvSpPr>
        <p:spPr>
          <a:xfrm>
            <a:off x="4903039" y="3880141"/>
            <a:ext cx="3763938" cy="60379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algn="just">
              <a:lnSpc>
                <a:spcPct val="150000"/>
              </a:lnSpc>
              <a:buClr>
                <a:schemeClr val="tx1"/>
              </a:buClr>
            </a:pPr>
            <a:r>
              <a:rPr lang="en-US" sz="1400" b="1" dirty="0" smtClean="0">
                <a:solidFill>
                  <a:srgbClr val="F31D65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-&gt; </a:t>
            </a:r>
            <a:r>
              <a:rPr lang="en-US" sz="1400" b="1" dirty="0" err="1" smtClean="0">
                <a:solidFill>
                  <a:srgbClr val="F31D65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Deklarasi</a:t>
            </a:r>
            <a:r>
              <a:rPr lang="en-US" sz="1400" b="1" dirty="0" smtClean="0">
                <a:solidFill>
                  <a:srgbClr val="F31D65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object </a:t>
            </a:r>
            <a:r>
              <a:rPr lang="en-US" sz="1400" b="1" dirty="0" err="1" smtClean="0">
                <a:solidFill>
                  <a:srgbClr val="F31D65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dari</a:t>
            </a:r>
            <a:r>
              <a:rPr lang="en-US" sz="1400" b="1" dirty="0" smtClean="0">
                <a:solidFill>
                  <a:srgbClr val="F31D65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class panel </a:t>
            </a:r>
          </a:p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-US" sz="1400" b="1" dirty="0" smtClean="0">
                <a:solidFill>
                  <a:srgbClr val="F31D65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yang </a:t>
            </a:r>
            <a:r>
              <a:rPr lang="en-US" sz="1400" b="1" dirty="0" err="1" smtClean="0">
                <a:solidFill>
                  <a:srgbClr val="F31D65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akan</a:t>
            </a:r>
            <a:r>
              <a:rPr lang="en-US" sz="1400" b="1" dirty="0" smtClean="0">
                <a:solidFill>
                  <a:srgbClr val="F31D65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400" b="1" dirty="0" err="1" smtClean="0">
                <a:solidFill>
                  <a:srgbClr val="F31D65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diakses</a:t>
            </a:r>
            <a:r>
              <a:rPr lang="en-US" sz="1400" b="1" dirty="0" smtClean="0">
                <a:solidFill>
                  <a:srgbClr val="F31D65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endParaRPr lang="en-US" sz="400" b="1" dirty="0">
              <a:solidFill>
                <a:srgbClr val="F31D65"/>
              </a:solidFill>
              <a:latin typeface="Verdana" panose="020B0604030504040204" pitchFamily="34" charset="0"/>
              <a:ea typeface="Verdana" panose="020B0604030504040204" pitchFamily="34" charset="0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2910122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1816110" y="6414263"/>
            <a:ext cx="3383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6</a:t>
            </a:r>
            <a:endParaRPr lang="id-ID" sz="3200" dirty="0">
              <a:solidFill>
                <a:schemeClr val="bg1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11454160" y="6239165"/>
            <a:ext cx="1475680" cy="5574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0" name="Shape 84"/>
          <p:cNvSpPr txBox="1"/>
          <p:nvPr/>
        </p:nvSpPr>
        <p:spPr>
          <a:xfrm>
            <a:off x="191217" y="889034"/>
            <a:ext cx="11963197" cy="140158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r>
              <a:rPr lang="en-US" b="1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Langkah</a:t>
            </a:r>
            <a:r>
              <a:rPr lang="en-US" b="1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12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,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Buatlah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Kode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program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sebagai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berikut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di Class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MenuController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. </a:t>
            </a:r>
            <a:endParaRPr lang="en-US" b="1" dirty="0">
              <a:solidFill>
                <a:srgbClr val="F20253"/>
              </a:solidFill>
              <a:latin typeface="Verdana" panose="020B0604030504040204" pitchFamily="34" charset="0"/>
              <a:ea typeface="Verdana" panose="020B0604030504040204" pitchFamily="34" charset="0"/>
              <a:cs typeface="Lato"/>
              <a:sym typeface="Lato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454161" y="6261863"/>
            <a:ext cx="7378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24</a:t>
            </a:r>
            <a:endParaRPr lang="id-ID" sz="3200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2530" y="63795"/>
            <a:ext cx="117735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4800" b="1" dirty="0" err="1" smtClean="0">
                <a:solidFill>
                  <a:srgbClr val="00B0F0"/>
                </a:solidFill>
              </a:rPr>
              <a:t>Praktikum</a:t>
            </a:r>
            <a:r>
              <a:rPr lang="en-US" sz="4800" b="1" dirty="0" smtClean="0">
                <a:solidFill>
                  <a:srgbClr val="00B0F0"/>
                </a:solidFill>
              </a:rPr>
              <a:t> : </a:t>
            </a:r>
            <a:r>
              <a:rPr lang="en-US" sz="4800" b="1" dirty="0" err="1" smtClean="0">
                <a:solidFill>
                  <a:srgbClr val="00B0F0"/>
                </a:solidFill>
              </a:rPr>
              <a:t>Sistem</a:t>
            </a:r>
            <a:r>
              <a:rPr lang="en-US" sz="4800" b="1" dirty="0" smtClean="0">
                <a:solidFill>
                  <a:srgbClr val="00B0F0"/>
                </a:solidFill>
              </a:rPr>
              <a:t> </a:t>
            </a:r>
            <a:r>
              <a:rPr lang="en-US" sz="4800" b="1" dirty="0" err="1" smtClean="0">
                <a:solidFill>
                  <a:srgbClr val="00B0F0"/>
                </a:solidFill>
              </a:rPr>
              <a:t>Perpustakaan</a:t>
            </a:r>
            <a:r>
              <a:rPr lang="en-US" sz="4800" b="1" dirty="0" smtClean="0">
                <a:solidFill>
                  <a:srgbClr val="00B0F0"/>
                </a:solidFill>
              </a:rPr>
              <a:t> IF</a:t>
            </a:r>
            <a:endParaRPr lang="id-ID" sz="4800" b="1" dirty="0">
              <a:solidFill>
                <a:srgbClr val="00B0F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29597" y="1457695"/>
            <a:ext cx="9314134" cy="5338949"/>
          </a:xfrm>
          <a:prstGeom prst="rect">
            <a:avLst/>
          </a:prstGeom>
          <a:noFill/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862" y="1531824"/>
            <a:ext cx="6900544" cy="5201840"/>
          </a:xfrm>
          <a:prstGeom prst="rect">
            <a:avLst/>
          </a:prstGeom>
        </p:spPr>
      </p:pic>
      <p:sp>
        <p:nvSpPr>
          <p:cNvPr id="13" name="Shape 84"/>
          <p:cNvSpPr txBox="1"/>
          <p:nvPr/>
        </p:nvSpPr>
        <p:spPr>
          <a:xfrm>
            <a:off x="5369437" y="1963381"/>
            <a:ext cx="3763938" cy="60379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algn="just">
              <a:lnSpc>
                <a:spcPct val="150000"/>
              </a:lnSpc>
              <a:buClr>
                <a:schemeClr val="tx1"/>
              </a:buClr>
            </a:pPr>
            <a:r>
              <a:rPr lang="en-US" sz="1400" b="1" dirty="0" smtClean="0">
                <a:solidFill>
                  <a:srgbClr val="F31D65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-&gt; </a:t>
            </a:r>
            <a:r>
              <a:rPr lang="en-US" sz="1400" b="1" dirty="0" err="1" smtClean="0">
                <a:solidFill>
                  <a:srgbClr val="F31D65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Kode</a:t>
            </a:r>
            <a:r>
              <a:rPr lang="en-US" sz="1400" b="1" dirty="0" smtClean="0">
                <a:solidFill>
                  <a:srgbClr val="F31D65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400" b="1" dirty="0" err="1" smtClean="0">
                <a:solidFill>
                  <a:srgbClr val="F31D65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untuk</a:t>
            </a:r>
            <a:r>
              <a:rPr lang="en-US" sz="1400" b="1" dirty="0" smtClean="0">
                <a:solidFill>
                  <a:srgbClr val="F31D65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400" b="1" dirty="0" err="1" smtClean="0">
                <a:solidFill>
                  <a:srgbClr val="F31D65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menghapus</a:t>
            </a:r>
            <a:r>
              <a:rPr lang="en-US" sz="1400" b="1" dirty="0" smtClean="0">
                <a:solidFill>
                  <a:srgbClr val="F31D65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panel yang </a:t>
            </a:r>
            <a:r>
              <a:rPr lang="en-US" sz="1400" b="1" dirty="0" err="1" smtClean="0">
                <a:solidFill>
                  <a:srgbClr val="F31D65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sedang</a:t>
            </a:r>
            <a:r>
              <a:rPr lang="en-US" sz="1400" b="1" dirty="0" smtClean="0">
                <a:solidFill>
                  <a:srgbClr val="F31D65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400" b="1" dirty="0" err="1" smtClean="0">
                <a:solidFill>
                  <a:srgbClr val="F31D65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aktif</a:t>
            </a:r>
            <a:r>
              <a:rPr lang="en-US" sz="1400" b="1" dirty="0" smtClean="0">
                <a:solidFill>
                  <a:srgbClr val="F31D65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di </a:t>
            </a:r>
            <a:r>
              <a:rPr lang="en-US" sz="1400" b="1" dirty="0" err="1" smtClean="0">
                <a:solidFill>
                  <a:srgbClr val="F31D65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mainPanel</a:t>
            </a:r>
            <a:endParaRPr lang="en-US" sz="400" b="1" dirty="0">
              <a:solidFill>
                <a:srgbClr val="F31D65"/>
              </a:solidFill>
              <a:latin typeface="Verdana" panose="020B0604030504040204" pitchFamily="34" charset="0"/>
              <a:ea typeface="Verdana" panose="020B0604030504040204" pitchFamily="34" charset="0"/>
              <a:cs typeface="Lato"/>
              <a:sym typeface="Lato"/>
            </a:endParaRPr>
          </a:p>
        </p:txBody>
      </p:sp>
      <p:sp>
        <p:nvSpPr>
          <p:cNvPr id="14" name="Shape 84"/>
          <p:cNvSpPr txBox="1"/>
          <p:nvPr/>
        </p:nvSpPr>
        <p:spPr>
          <a:xfrm>
            <a:off x="5369437" y="3062712"/>
            <a:ext cx="3763938" cy="828804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algn="just">
              <a:lnSpc>
                <a:spcPct val="150000"/>
              </a:lnSpc>
              <a:buClr>
                <a:schemeClr val="tx1"/>
              </a:buClr>
            </a:pPr>
            <a:r>
              <a:rPr lang="en-US" sz="1400" b="1" dirty="0" smtClean="0">
                <a:solidFill>
                  <a:srgbClr val="F31D65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-&gt; </a:t>
            </a:r>
            <a:r>
              <a:rPr lang="en-US" sz="1400" b="1" dirty="0" err="1" smtClean="0">
                <a:solidFill>
                  <a:srgbClr val="F31D65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Kode</a:t>
            </a:r>
            <a:r>
              <a:rPr lang="en-US" sz="1400" b="1" dirty="0" smtClean="0">
                <a:solidFill>
                  <a:srgbClr val="F31D65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400" b="1" dirty="0" err="1" smtClean="0">
                <a:solidFill>
                  <a:srgbClr val="F31D65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untuk</a:t>
            </a:r>
            <a:r>
              <a:rPr lang="en-US" sz="1400" b="1" dirty="0" smtClean="0">
                <a:solidFill>
                  <a:srgbClr val="F31D65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400" b="1" dirty="0" err="1" smtClean="0">
                <a:solidFill>
                  <a:srgbClr val="F31D65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menambahkan</a:t>
            </a:r>
            <a:r>
              <a:rPr lang="en-US" sz="1400" b="1" dirty="0" smtClean="0">
                <a:solidFill>
                  <a:srgbClr val="F31D65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panel </a:t>
            </a:r>
            <a:r>
              <a:rPr lang="en-US" sz="1400" b="1" dirty="0" err="1" smtClean="0">
                <a:solidFill>
                  <a:srgbClr val="F31D65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baru</a:t>
            </a:r>
            <a:r>
              <a:rPr lang="en-US" sz="1400" b="1" dirty="0" smtClean="0">
                <a:solidFill>
                  <a:srgbClr val="F31D65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400" b="1" dirty="0" err="1" smtClean="0">
                <a:solidFill>
                  <a:srgbClr val="F31D65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pada</a:t>
            </a:r>
            <a:r>
              <a:rPr lang="en-US" sz="1400" b="1" dirty="0" smtClean="0">
                <a:solidFill>
                  <a:srgbClr val="F31D65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400" b="1" dirty="0" err="1" smtClean="0">
                <a:solidFill>
                  <a:srgbClr val="F31D65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mainPanel</a:t>
            </a:r>
            <a:endParaRPr lang="en-US" sz="400" b="1" dirty="0">
              <a:solidFill>
                <a:srgbClr val="F31D65"/>
              </a:solidFill>
              <a:latin typeface="Verdana" panose="020B0604030504040204" pitchFamily="34" charset="0"/>
              <a:ea typeface="Verdana" panose="020B0604030504040204" pitchFamily="34" charset="0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4034809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597" y="1589825"/>
            <a:ext cx="8088074" cy="506615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1816110" y="6414263"/>
            <a:ext cx="3383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6</a:t>
            </a:r>
            <a:endParaRPr lang="id-ID" sz="3200" dirty="0">
              <a:solidFill>
                <a:schemeClr val="bg1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11454160" y="6239165"/>
            <a:ext cx="1475680" cy="5574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0" name="Shape 84"/>
          <p:cNvSpPr txBox="1"/>
          <p:nvPr/>
        </p:nvSpPr>
        <p:spPr>
          <a:xfrm>
            <a:off x="191217" y="889034"/>
            <a:ext cx="11963197" cy="140158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r>
              <a:rPr lang="en-US" b="1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Langkah</a:t>
            </a:r>
            <a:r>
              <a:rPr lang="en-US" b="1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13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,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Buka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source code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pada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class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MainView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.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Instansiasi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object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dari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setiap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class panel</a:t>
            </a:r>
            <a:endParaRPr lang="en-US" b="1" dirty="0">
              <a:solidFill>
                <a:srgbClr val="F20253"/>
              </a:solidFill>
              <a:latin typeface="Verdana" panose="020B0604030504040204" pitchFamily="34" charset="0"/>
              <a:ea typeface="Verdana" panose="020B0604030504040204" pitchFamily="34" charset="0"/>
              <a:cs typeface="Lato"/>
              <a:sym typeface="Lato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454161" y="6261863"/>
            <a:ext cx="7378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25</a:t>
            </a:r>
            <a:endParaRPr lang="id-ID" sz="3200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2530" y="63795"/>
            <a:ext cx="117735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4800" b="1" dirty="0" err="1" smtClean="0">
                <a:solidFill>
                  <a:srgbClr val="00B0F0"/>
                </a:solidFill>
              </a:rPr>
              <a:t>Praktikum</a:t>
            </a:r>
            <a:r>
              <a:rPr lang="en-US" sz="4800" b="1" dirty="0" smtClean="0">
                <a:solidFill>
                  <a:srgbClr val="00B0F0"/>
                </a:solidFill>
              </a:rPr>
              <a:t> : </a:t>
            </a:r>
            <a:r>
              <a:rPr lang="en-US" sz="4800" b="1" dirty="0" err="1" smtClean="0">
                <a:solidFill>
                  <a:srgbClr val="00B0F0"/>
                </a:solidFill>
              </a:rPr>
              <a:t>Sistem</a:t>
            </a:r>
            <a:r>
              <a:rPr lang="en-US" sz="4800" b="1" dirty="0" smtClean="0">
                <a:solidFill>
                  <a:srgbClr val="00B0F0"/>
                </a:solidFill>
              </a:rPr>
              <a:t> </a:t>
            </a:r>
            <a:r>
              <a:rPr lang="en-US" sz="4800" b="1" dirty="0" err="1" smtClean="0">
                <a:solidFill>
                  <a:srgbClr val="00B0F0"/>
                </a:solidFill>
              </a:rPr>
              <a:t>Perpustakaan</a:t>
            </a:r>
            <a:r>
              <a:rPr lang="en-US" sz="4800" b="1" dirty="0" smtClean="0">
                <a:solidFill>
                  <a:srgbClr val="00B0F0"/>
                </a:solidFill>
              </a:rPr>
              <a:t> IF</a:t>
            </a:r>
            <a:endParaRPr lang="id-ID" sz="4800" b="1" dirty="0">
              <a:solidFill>
                <a:srgbClr val="00B0F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29597" y="1457695"/>
            <a:ext cx="10219348" cy="5338949"/>
          </a:xfrm>
          <a:prstGeom prst="rect">
            <a:avLst/>
          </a:prstGeom>
          <a:noFill/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hape 84"/>
          <p:cNvSpPr txBox="1"/>
          <p:nvPr/>
        </p:nvSpPr>
        <p:spPr>
          <a:xfrm>
            <a:off x="3909609" y="1589825"/>
            <a:ext cx="5298185" cy="83292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algn="just">
              <a:lnSpc>
                <a:spcPct val="150000"/>
              </a:lnSpc>
              <a:buClr>
                <a:schemeClr val="tx1"/>
              </a:buClr>
            </a:pPr>
            <a:r>
              <a:rPr lang="en-US" sz="1400" b="1" dirty="0" smtClean="0">
                <a:solidFill>
                  <a:srgbClr val="F31D65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-&gt; </a:t>
            </a:r>
            <a:r>
              <a:rPr lang="en-US" sz="1400" b="1" dirty="0" err="1" smtClean="0">
                <a:solidFill>
                  <a:srgbClr val="F31D65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Deklarasi</a:t>
            </a:r>
            <a:r>
              <a:rPr lang="en-US" sz="1400" b="1" dirty="0" smtClean="0">
                <a:solidFill>
                  <a:srgbClr val="F31D65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object </a:t>
            </a:r>
            <a:r>
              <a:rPr lang="en-US" sz="1400" b="1" dirty="0" err="1" smtClean="0">
                <a:solidFill>
                  <a:srgbClr val="F31D65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dari</a:t>
            </a:r>
            <a:r>
              <a:rPr lang="en-US" sz="1400" b="1" dirty="0" smtClean="0">
                <a:solidFill>
                  <a:srgbClr val="F31D65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controller </a:t>
            </a:r>
            <a:r>
              <a:rPr lang="en-US" sz="1400" b="1" dirty="0" err="1" smtClean="0">
                <a:solidFill>
                  <a:srgbClr val="F31D65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dan</a:t>
            </a:r>
            <a:r>
              <a:rPr lang="en-US" sz="1400" b="1" dirty="0" smtClean="0">
                <a:solidFill>
                  <a:srgbClr val="F31D65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400" b="1" dirty="0" err="1" smtClean="0">
                <a:solidFill>
                  <a:srgbClr val="F31D65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seluruh</a:t>
            </a:r>
            <a:r>
              <a:rPr lang="en-US" sz="1400" b="1" dirty="0" smtClean="0">
                <a:solidFill>
                  <a:srgbClr val="F31D65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class panel</a:t>
            </a:r>
            <a:endParaRPr lang="en-US" sz="400" b="1" dirty="0">
              <a:solidFill>
                <a:srgbClr val="F31D65"/>
              </a:solidFill>
              <a:latin typeface="Verdana" panose="020B0604030504040204" pitchFamily="34" charset="0"/>
              <a:ea typeface="Verdana" panose="020B0604030504040204" pitchFamily="34" charset="0"/>
              <a:cs typeface="Lato"/>
              <a:sym typeface="Lato"/>
            </a:endParaRPr>
          </a:p>
        </p:txBody>
      </p:sp>
      <p:sp>
        <p:nvSpPr>
          <p:cNvPr id="16" name="Shape 84"/>
          <p:cNvSpPr txBox="1"/>
          <p:nvPr/>
        </p:nvSpPr>
        <p:spPr>
          <a:xfrm>
            <a:off x="4986664" y="2650984"/>
            <a:ext cx="5298185" cy="83292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algn="just">
              <a:lnSpc>
                <a:spcPct val="150000"/>
              </a:lnSpc>
              <a:buClr>
                <a:schemeClr val="tx1"/>
              </a:buClr>
            </a:pPr>
            <a:r>
              <a:rPr lang="en-US" sz="1400" b="1" dirty="0" smtClean="0">
                <a:solidFill>
                  <a:srgbClr val="F31D65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-&gt; </a:t>
            </a:r>
            <a:r>
              <a:rPr lang="en-US" sz="1400" b="1" dirty="0" err="1" smtClean="0">
                <a:solidFill>
                  <a:srgbClr val="F31D65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lakukan</a:t>
            </a:r>
            <a:r>
              <a:rPr lang="en-US" sz="1400" b="1" dirty="0" smtClean="0">
                <a:solidFill>
                  <a:srgbClr val="F31D65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400" b="1" dirty="0" err="1" smtClean="0">
                <a:solidFill>
                  <a:srgbClr val="F31D65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instansiasi</a:t>
            </a:r>
            <a:r>
              <a:rPr lang="en-US" sz="1400" b="1" dirty="0" smtClean="0">
                <a:solidFill>
                  <a:srgbClr val="F31D65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class agar object </a:t>
            </a:r>
            <a:r>
              <a:rPr lang="en-US" sz="1400" b="1" dirty="0" err="1" smtClean="0">
                <a:solidFill>
                  <a:srgbClr val="F31D65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hidup</a:t>
            </a:r>
            <a:endParaRPr lang="en-US" sz="400" b="1" dirty="0">
              <a:solidFill>
                <a:srgbClr val="F31D65"/>
              </a:solidFill>
              <a:latin typeface="Verdana" panose="020B0604030504040204" pitchFamily="34" charset="0"/>
              <a:ea typeface="Verdana" panose="020B0604030504040204" pitchFamily="34" charset="0"/>
              <a:cs typeface="Lato"/>
              <a:sym typeface="Lato"/>
            </a:endParaRPr>
          </a:p>
        </p:txBody>
      </p:sp>
      <p:sp>
        <p:nvSpPr>
          <p:cNvPr id="17" name="Shape 84"/>
          <p:cNvSpPr txBox="1"/>
          <p:nvPr/>
        </p:nvSpPr>
        <p:spPr>
          <a:xfrm>
            <a:off x="5250760" y="3706442"/>
            <a:ext cx="5298185" cy="83292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algn="just">
              <a:lnSpc>
                <a:spcPct val="150000"/>
              </a:lnSpc>
              <a:buClr>
                <a:schemeClr val="tx1"/>
              </a:buClr>
            </a:pPr>
            <a:r>
              <a:rPr lang="en-US" sz="1400" b="1" dirty="0" smtClean="0">
                <a:solidFill>
                  <a:srgbClr val="F31D65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-&gt; set object </a:t>
            </a:r>
            <a:r>
              <a:rPr lang="en-US" sz="1400" b="1" dirty="0" err="1" smtClean="0">
                <a:solidFill>
                  <a:srgbClr val="F31D65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sebagai</a:t>
            </a:r>
            <a:r>
              <a:rPr lang="en-US" sz="1400" b="1" dirty="0" smtClean="0">
                <a:solidFill>
                  <a:srgbClr val="F31D65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400" b="1" dirty="0" err="1" smtClean="0">
                <a:solidFill>
                  <a:srgbClr val="F31D65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argumen</a:t>
            </a:r>
            <a:r>
              <a:rPr lang="en-US" sz="1400" b="1" dirty="0" smtClean="0">
                <a:solidFill>
                  <a:srgbClr val="F31D65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400" b="1" dirty="0" err="1" smtClean="0">
                <a:solidFill>
                  <a:srgbClr val="F31D65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pada</a:t>
            </a:r>
            <a:r>
              <a:rPr lang="en-US" sz="1400" b="1" dirty="0" smtClean="0">
                <a:solidFill>
                  <a:srgbClr val="F31D65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controller</a:t>
            </a:r>
            <a:endParaRPr lang="en-US" sz="400" b="1" dirty="0">
              <a:solidFill>
                <a:srgbClr val="F31D65"/>
              </a:solidFill>
              <a:latin typeface="Verdana" panose="020B0604030504040204" pitchFamily="34" charset="0"/>
              <a:ea typeface="Verdana" panose="020B0604030504040204" pitchFamily="34" charset="0"/>
              <a:cs typeface="Lato"/>
              <a:sym typeface="Lato"/>
            </a:endParaRPr>
          </a:p>
        </p:txBody>
      </p:sp>
      <p:sp>
        <p:nvSpPr>
          <p:cNvPr id="18" name="Shape 84"/>
          <p:cNvSpPr txBox="1"/>
          <p:nvPr/>
        </p:nvSpPr>
        <p:spPr>
          <a:xfrm>
            <a:off x="5439272" y="5873728"/>
            <a:ext cx="5109674" cy="83292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algn="just">
              <a:buClr>
                <a:schemeClr val="tx1"/>
              </a:buClr>
            </a:pPr>
            <a:r>
              <a:rPr lang="en-US" sz="1400" b="1" dirty="0" smtClean="0">
                <a:solidFill>
                  <a:srgbClr val="F31D65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-&gt; method getter agar object panel </a:t>
            </a:r>
            <a:r>
              <a:rPr lang="en-US" sz="1400" b="1" dirty="0" err="1" smtClean="0">
                <a:solidFill>
                  <a:srgbClr val="F31D65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dapat</a:t>
            </a:r>
            <a:r>
              <a:rPr lang="en-US" sz="1400" b="1" dirty="0" smtClean="0">
                <a:solidFill>
                  <a:srgbClr val="F31D65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400" b="1" dirty="0" err="1" smtClean="0">
                <a:solidFill>
                  <a:srgbClr val="F31D65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digunakan</a:t>
            </a:r>
            <a:r>
              <a:rPr lang="en-US" sz="1400" b="1" dirty="0" smtClean="0">
                <a:solidFill>
                  <a:srgbClr val="F31D65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di class lain (</a:t>
            </a:r>
            <a:r>
              <a:rPr lang="en-US" sz="1400" b="1" dirty="0" err="1" smtClean="0">
                <a:solidFill>
                  <a:srgbClr val="F31D65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lakukan</a:t>
            </a:r>
            <a:r>
              <a:rPr lang="en-US" sz="1400" b="1" dirty="0" smtClean="0">
                <a:solidFill>
                  <a:srgbClr val="F31D65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400" b="1" dirty="0" err="1" smtClean="0">
                <a:solidFill>
                  <a:srgbClr val="F31D65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hal</a:t>
            </a:r>
            <a:r>
              <a:rPr lang="en-US" sz="1400" b="1" dirty="0" smtClean="0">
                <a:solidFill>
                  <a:srgbClr val="F31D65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400" b="1" dirty="0" err="1" smtClean="0">
                <a:solidFill>
                  <a:srgbClr val="F31D65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yg</a:t>
            </a:r>
            <a:r>
              <a:rPr lang="en-US" sz="1400" b="1" dirty="0" smtClean="0">
                <a:solidFill>
                  <a:srgbClr val="F31D65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400" b="1" dirty="0" err="1" smtClean="0">
                <a:solidFill>
                  <a:srgbClr val="F31D65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sama</a:t>
            </a:r>
            <a:r>
              <a:rPr lang="en-US" sz="1400" b="1" dirty="0" smtClean="0">
                <a:solidFill>
                  <a:srgbClr val="F31D65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400" b="1" dirty="0" err="1" smtClean="0">
                <a:solidFill>
                  <a:srgbClr val="F31D65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pada</a:t>
            </a:r>
            <a:r>
              <a:rPr lang="en-US" sz="1400" b="1" dirty="0" smtClean="0">
                <a:solidFill>
                  <a:srgbClr val="F31D65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400" b="1" dirty="0" err="1" smtClean="0">
                <a:solidFill>
                  <a:srgbClr val="F31D65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anggotaPanel</a:t>
            </a:r>
            <a:r>
              <a:rPr lang="en-US" sz="1400" b="1" dirty="0" smtClean="0">
                <a:solidFill>
                  <a:srgbClr val="F31D65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&amp; </a:t>
            </a:r>
            <a:r>
              <a:rPr lang="en-US" sz="1400" b="1" dirty="0" err="1" smtClean="0">
                <a:solidFill>
                  <a:srgbClr val="F31D65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bukuPanel</a:t>
            </a:r>
            <a:endParaRPr lang="en-US" sz="400" b="1" dirty="0">
              <a:solidFill>
                <a:srgbClr val="F31D65"/>
              </a:solidFill>
              <a:latin typeface="Verdana" panose="020B0604030504040204" pitchFamily="34" charset="0"/>
              <a:ea typeface="Verdana" panose="020B0604030504040204" pitchFamily="34" charset="0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2751497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1816110" y="6414263"/>
            <a:ext cx="3383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6</a:t>
            </a:r>
            <a:endParaRPr lang="id-ID" sz="3200" dirty="0">
              <a:solidFill>
                <a:schemeClr val="bg1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11454160" y="6239165"/>
            <a:ext cx="1475680" cy="5574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0" name="Shape 84"/>
          <p:cNvSpPr txBox="1"/>
          <p:nvPr/>
        </p:nvSpPr>
        <p:spPr>
          <a:xfrm>
            <a:off x="191217" y="889034"/>
            <a:ext cx="11963197" cy="140158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r>
              <a:rPr lang="en-US" b="1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Langkah</a:t>
            </a:r>
            <a:r>
              <a:rPr lang="en-US" b="1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14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,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Tambahkan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event mouse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onClick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pada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button Home,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Anggota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,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dan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Katalog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.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Panggil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method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dari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constructor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sesuai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dengan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kebutuhan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button</a:t>
            </a:r>
            <a:endParaRPr lang="en-US" b="1" dirty="0">
              <a:solidFill>
                <a:srgbClr val="F20253"/>
              </a:solidFill>
              <a:latin typeface="Verdana" panose="020B0604030504040204" pitchFamily="34" charset="0"/>
              <a:ea typeface="Verdana" panose="020B0604030504040204" pitchFamily="34" charset="0"/>
              <a:cs typeface="Lato"/>
              <a:sym typeface="Lato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454161" y="6261863"/>
            <a:ext cx="7378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26</a:t>
            </a:r>
            <a:endParaRPr lang="id-ID" sz="3200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2530" y="63795"/>
            <a:ext cx="117735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4800" b="1" dirty="0" err="1" smtClean="0">
                <a:solidFill>
                  <a:srgbClr val="00B0F0"/>
                </a:solidFill>
              </a:rPr>
              <a:t>Praktikum</a:t>
            </a:r>
            <a:r>
              <a:rPr lang="en-US" sz="4800" b="1" dirty="0" smtClean="0">
                <a:solidFill>
                  <a:srgbClr val="00B0F0"/>
                </a:solidFill>
              </a:rPr>
              <a:t> : </a:t>
            </a:r>
            <a:r>
              <a:rPr lang="en-US" sz="4800" b="1" dirty="0" err="1" smtClean="0">
                <a:solidFill>
                  <a:srgbClr val="00B0F0"/>
                </a:solidFill>
              </a:rPr>
              <a:t>Sistem</a:t>
            </a:r>
            <a:r>
              <a:rPr lang="en-US" sz="4800" b="1" dirty="0" smtClean="0">
                <a:solidFill>
                  <a:srgbClr val="00B0F0"/>
                </a:solidFill>
              </a:rPr>
              <a:t> </a:t>
            </a:r>
            <a:r>
              <a:rPr lang="en-US" sz="4800" b="1" dirty="0" err="1" smtClean="0">
                <a:solidFill>
                  <a:srgbClr val="00B0F0"/>
                </a:solidFill>
              </a:rPr>
              <a:t>Perpustakaan</a:t>
            </a:r>
            <a:r>
              <a:rPr lang="en-US" sz="4800" b="1" dirty="0" smtClean="0">
                <a:solidFill>
                  <a:srgbClr val="00B0F0"/>
                </a:solidFill>
              </a:rPr>
              <a:t> IF</a:t>
            </a:r>
            <a:endParaRPr lang="id-ID" sz="4800" b="1" dirty="0">
              <a:solidFill>
                <a:srgbClr val="00B0F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29597" y="1720031"/>
            <a:ext cx="10219348" cy="4797727"/>
          </a:xfrm>
          <a:prstGeom prst="rect">
            <a:avLst/>
          </a:prstGeom>
          <a:noFill/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220" y="1883402"/>
            <a:ext cx="9653219" cy="4378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896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42530" y="63795"/>
            <a:ext cx="117735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4800" b="1" dirty="0" err="1" smtClean="0">
                <a:solidFill>
                  <a:srgbClr val="00B0F0"/>
                </a:solidFill>
              </a:rPr>
              <a:t>Praktikum</a:t>
            </a:r>
            <a:r>
              <a:rPr lang="en-US" sz="4800" b="1" dirty="0" smtClean="0">
                <a:solidFill>
                  <a:srgbClr val="00B0F0"/>
                </a:solidFill>
              </a:rPr>
              <a:t> : </a:t>
            </a:r>
            <a:r>
              <a:rPr lang="en-US" sz="4800" b="1" dirty="0" err="1" smtClean="0">
                <a:solidFill>
                  <a:srgbClr val="00B0F0"/>
                </a:solidFill>
              </a:rPr>
              <a:t>Latihan</a:t>
            </a:r>
            <a:r>
              <a:rPr lang="en-US" sz="4800" b="1" dirty="0" smtClean="0">
                <a:solidFill>
                  <a:srgbClr val="00B0F0"/>
                </a:solidFill>
              </a:rPr>
              <a:t> MVC </a:t>
            </a:r>
            <a:r>
              <a:rPr lang="en-US" sz="4800" b="1" dirty="0">
                <a:solidFill>
                  <a:srgbClr val="00B0F0"/>
                </a:solidFill>
              </a:rPr>
              <a:t>(</a:t>
            </a:r>
            <a:r>
              <a:rPr lang="en-US" sz="4800" b="1" dirty="0" err="1">
                <a:solidFill>
                  <a:srgbClr val="00B0F0"/>
                </a:solidFill>
              </a:rPr>
              <a:t>Kelas</a:t>
            </a:r>
            <a:r>
              <a:rPr lang="en-US" sz="4800" b="1" dirty="0">
                <a:solidFill>
                  <a:srgbClr val="00B0F0"/>
                </a:solidFill>
              </a:rPr>
              <a:t> </a:t>
            </a:r>
            <a:r>
              <a:rPr lang="en-US" sz="4800" b="1" dirty="0" smtClean="0">
                <a:solidFill>
                  <a:srgbClr val="00B0F0"/>
                </a:solidFill>
              </a:rPr>
              <a:t>Model)</a:t>
            </a:r>
            <a:endParaRPr lang="id-ID" sz="4800" b="1" dirty="0">
              <a:solidFill>
                <a:srgbClr val="00B0F0"/>
              </a:solidFill>
            </a:endParaRPr>
          </a:p>
          <a:p>
            <a:pPr algn="just"/>
            <a:endParaRPr lang="id-ID" sz="4800" b="1" dirty="0">
              <a:solidFill>
                <a:srgbClr val="00B0F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816110" y="6414263"/>
            <a:ext cx="3383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6</a:t>
            </a:r>
            <a:endParaRPr lang="id-ID" sz="3200" dirty="0">
              <a:solidFill>
                <a:schemeClr val="bg1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11454160" y="6239165"/>
            <a:ext cx="1475680" cy="5574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0" name="Shape 84"/>
          <p:cNvSpPr txBox="1"/>
          <p:nvPr/>
        </p:nvSpPr>
        <p:spPr>
          <a:xfrm>
            <a:off x="191217" y="889034"/>
            <a:ext cx="11963197" cy="140158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r>
              <a:rPr lang="en-US" b="1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Langkah</a:t>
            </a:r>
            <a:r>
              <a:rPr lang="en-US" b="1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15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,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Jalankan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program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Anda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untuk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melihat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apakah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code program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sudah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berjalan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dengan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baik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atau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tidak</a:t>
            </a:r>
            <a:endParaRPr lang="en-US" b="1" dirty="0">
              <a:solidFill>
                <a:srgbClr val="F20253"/>
              </a:solidFill>
              <a:latin typeface="Verdana" panose="020B0604030504040204" pitchFamily="34" charset="0"/>
              <a:ea typeface="Verdana" panose="020B0604030504040204" pitchFamily="34" charset="0"/>
              <a:cs typeface="Lato"/>
              <a:sym typeface="Lato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454161" y="6261863"/>
            <a:ext cx="7378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27</a:t>
            </a:r>
            <a:endParaRPr lang="id-ID" sz="3200" dirty="0">
              <a:solidFill>
                <a:schemeClr val="bg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601" y="2093175"/>
            <a:ext cx="5721000" cy="382033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501" y="2093175"/>
            <a:ext cx="5752021" cy="3820336"/>
          </a:xfrm>
          <a:prstGeom prst="rect">
            <a:avLst/>
          </a:prstGeom>
        </p:spPr>
      </p:pic>
      <p:sp>
        <p:nvSpPr>
          <p:cNvPr id="14" name="Shape 84"/>
          <p:cNvSpPr txBox="1"/>
          <p:nvPr/>
        </p:nvSpPr>
        <p:spPr>
          <a:xfrm>
            <a:off x="2048877" y="5810473"/>
            <a:ext cx="2353003" cy="60379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algn="just">
              <a:lnSpc>
                <a:spcPct val="150000"/>
              </a:lnSpc>
              <a:buClr>
                <a:schemeClr val="tx1"/>
              </a:buClr>
            </a:pPr>
            <a:r>
              <a:rPr lang="en-US" sz="1600" b="1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[Menu HOME]</a:t>
            </a:r>
            <a:endParaRPr lang="en-US" sz="500" b="1" dirty="0">
              <a:latin typeface="Verdana" panose="020B0604030504040204" pitchFamily="34" charset="0"/>
              <a:ea typeface="Verdana" panose="020B0604030504040204" pitchFamily="34" charset="0"/>
              <a:cs typeface="Lato"/>
              <a:sym typeface="Lato"/>
            </a:endParaRPr>
          </a:p>
        </p:txBody>
      </p:sp>
      <p:sp>
        <p:nvSpPr>
          <p:cNvPr id="16" name="Shape 84"/>
          <p:cNvSpPr txBox="1"/>
          <p:nvPr/>
        </p:nvSpPr>
        <p:spPr>
          <a:xfrm>
            <a:off x="8387811" y="5810473"/>
            <a:ext cx="2353003" cy="60379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algn="just">
              <a:lnSpc>
                <a:spcPct val="150000"/>
              </a:lnSpc>
              <a:buClr>
                <a:schemeClr val="tx1"/>
              </a:buClr>
            </a:pPr>
            <a:r>
              <a:rPr lang="en-US" sz="1600" b="1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[Menu </a:t>
            </a:r>
            <a:r>
              <a:rPr lang="en-US" sz="1600" b="1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Anggota</a:t>
            </a:r>
            <a:r>
              <a:rPr lang="en-US" sz="1600" b="1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]</a:t>
            </a:r>
            <a:endParaRPr lang="en-US" sz="500" b="1" dirty="0">
              <a:latin typeface="Verdana" panose="020B0604030504040204" pitchFamily="34" charset="0"/>
              <a:ea typeface="Verdana" panose="020B0604030504040204" pitchFamily="34" charset="0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3116310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1816110" y="6414263"/>
            <a:ext cx="3383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6</a:t>
            </a:r>
            <a:endParaRPr lang="id-ID" sz="3200" dirty="0">
              <a:solidFill>
                <a:schemeClr val="bg1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11454160" y="6239165"/>
            <a:ext cx="1475680" cy="5574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0" name="Shape 84"/>
          <p:cNvSpPr txBox="1"/>
          <p:nvPr/>
        </p:nvSpPr>
        <p:spPr>
          <a:xfrm>
            <a:off x="191217" y="889034"/>
            <a:ext cx="11963197" cy="140158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r>
              <a:rPr lang="en-US" b="1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Langkah</a:t>
            </a:r>
            <a:r>
              <a:rPr lang="en-US" b="1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16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,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Selesaikan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program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dengan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menambahkan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logic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untuk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Menu About us &amp; Log Out di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MainController</a:t>
            </a:r>
            <a:endParaRPr lang="en-US" b="1" dirty="0">
              <a:solidFill>
                <a:srgbClr val="F20253"/>
              </a:solidFill>
              <a:latin typeface="Verdana" panose="020B0604030504040204" pitchFamily="34" charset="0"/>
              <a:ea typeface="Verdana" panose="020B0604030504040204" pitchFamily="34" charset="0"/>
              <a:cs typeface="Lato"/>
              <a:sym typeface="Lato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454161" y="6261863"/>
            <a:ext cx="7378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28</a:t>
            </a:r>
            <a:endParaRPr lang="id-ID" sz="3200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2530" y="63795"/>
            <a:ext cx="117735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4800" b="1" dirty="0" err="1" smtClean="0">
                <a:solidFill>
                  <a:srgbClr val="00B0F0"/>
                </a:solidFill>
              </a:rPr>
              <a:t>Praktikum</a:t>
            </a:r>
            <a:r>
              <a:rPr lang="en-US" sz="4800" b="1" dirty="0" smtClean="0">
                <a:solidFill>
                  <a:srgbClr val="00B0F0"/>
                </a:solidFill>
              </a:rPr>
              <a:t> : </a:t>
            </a:r>
            <a:r>
              <a:rPr lang="en-US" sz="4800" b="1" dirty="0" err="1" smtClean="0">
                <a:solidFill>
                  <a:srgbClr val="00B0F0"/>
                </a:solidFill>
              </a:rPr>
              <a:t>Sistem</a:t>
            </a:r>
            <a:r>
              <a:rPr lang="en-US" sz="4800" b="1" dirty="0" smtClean="0">
                <a:solidFill>
                  <a:srgbClr val="00B0F0"/>
                </a:solidFill>
              </a:rPr>
              <a:t> </a:t>
            </a:r>
            <a:r>
              <a:rPr lang="en-US" sz="4800" b="1" dirty="0" err="1" smtClean="0">
                <a:solidFill>
                  <a:srgbClr val="00B0F0"/>
                </a:solidFill>
              </a:rPr>
              <a:t>Perpustakaan</a:t>
            </a:r>
            <a:r>
              <a:rPr lang="en-US" sz="4800" b="1" dirty="0" smtClean="0">
                <a:solidFill>
                  <a:srgbClr val="00B0F0"/>
                </a:solidFill>
              </a:rPr>
              <a:t> IF</a:t>
            </a:r>
            <a:endParaRPr lang="id-ID" sz="4800" b="1" dirty="0">
              <a:solidFill>
                <a:srgbClr val="00B0F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29597" y="1720032"/>
            <a:ext cx="11727724" cy="3745104"/>
          </a:xfrm>
          <a:prstGeom prst="rect">
            <a:avLst/>
          </a:prstGeom>
          <a:noFill/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322" y="1836553"/>
            <a:ext cx="11534510" cy="3415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409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1816110" y="6414263"/>
            <a:ext cx="3383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6</a:t>
            </a:r>
            <a:endParaRPr lang="id-ID" sz="3200" dirty="0">
              <a:solidFill>
                <a:schemeClr val="bg1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11454160" y="6239165"/>
            <a:ext cx="1475680" cy="5574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0" name="Shape 84"/>
          <p:cNvSpPr txBox="1"/>
          <p:nvPr/>
        </p:nvSpPr>
        <p:spPr>
          <a:xfrm>
            <a:off x="191217" y="889034"/>
            <a:ext cx="11963197" cy="140158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r>
              <a:rPr lang="en-US" b="1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Langkah</a:t>
            </a:r>
            <a:r>
              <a:rPr lang="en-US" b="1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17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,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Tambahkan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event mouse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onClick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pada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button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AboutUs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&amp; Logout.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Panggil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method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dari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constructor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sesuai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dengan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kebutuhan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button</a:t>
            </a:r>
            <a:endParaRPr lang="en-US" b="1" dirty="0">
              <a:solidFill>
                <a:srgbClr val="F20253"/>
              </a:solidFill>
              <a:latin typeface="Verdana" panose="020B0604030504040204" pitchFamily="34" charset="0"/>
              <a:ea typeface="Verdana" panose="020B0604030504040204" pitchFamily="34" charset="0"/>
              <a:cs typeface="Lato"/>
              <a:sym typeface="Lato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454161" y="6261863"/>
            <a:ext cx="7378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29</a:t>
            </a:r>
            <a:endParaRPr lang="id-ID" sz="3200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2530" y="63795"/>
            <a:ext cx="117735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4800" b="1" dirty="0" err="1" smtClean="0">
                <a:solidFill>
                  <a:srgbClr val="00B0F0"/>
                </a:solidFill>
              </a:rPr>
              <a:t>Praktikum</a:t>
            </a:r>
            <a:r>
              <a:rPr lang="en-US" sz="4800" b="1" dirty="0" smtClean="0">
                <a:solidFill>
                  <a:srgbClr val="00B0F0"/>
                </a:solidFill>
              </a:rPr>
              <a:t> : </a:t>
            </a:r>
            <a:r>
              <a:rPr lang="en-US" sz="4800" b="1" dirty="0" err="1" smtClean="0">
                <a:solidFill>
                  <a:srgbClr val="00B0F0"/>
                </a:solidFill>
              </a:rPr>
              <a:t>Sistem</a:t>
            </a:r>
            <a:r>
              <a:rPr lang="en-US" sz="4800" b="1" dirty="0" smtClean="0">
                <a:solidFill>
                  <a:srgbClr val="00B0F0"/>
                </a:solidFill>
              </a:rPr>
              <a:t> </a:t>
            </a:r>
            <a:r>
              <a:rPr lang="en-US" sz="4800" b="1" dirty="0" err="1" smtClean="0">
                <a:solidFill>
                  <a:srgbClr val="00B0F0"/>
                </a:solidFill>
              </a:rPr>
              <a:t>Perpustakaan</a:t>
            </a:r>
            <a:r>
              <a:rPr lang="en-US" sz="4800" b="1" dirty="0" smtClean="0">
                <a:solidFill>
                  <a:srgbClr val="00B0F0"/>
                </a:solidFill>
              </a:rPr>
              <a:t> IF</a:t>
            </a:r>
            <a:endParaRPr lang="id-ID" sz="4800" b="1" dirty="0">
              <a:solidFill>
                <a:srgbClr val="00B0F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29597" y="1720031"/>
            <a:ext cx="10219348" cy="3660043"/>
          </a:xfrm>
          <a:prstGeom prst="rect">
            <a:avLst/>
          </a:prstGeom>
          <a:noFill/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381" y="1854384"/>
            <a:ext cx="9790762" cy="3270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851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A7A1D4F-D287-4310-8EF0-4B8E257AD2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131272"/>
            <a:ext cx="3014644" cy="73557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45290" y="1426240"/>
            <a:ext cx="928278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200" b="1" dirty="0">
                <a:latin typeface="Verdana" panose="020B0604030504040204" pitchFamily="34" charset="0"/>
                <a:ea typeface="Verdana" panose="020B0604030504040204" pitchFamily="34" charset="0"/>
              </a:rPr>
              <a:t>Dynamic </a:t>
            </a:r>
            <a:r>
              <a:rPr lang="en-US" sz="2200" b="1" dirty="0" smtClean="0">
                <a:latin typeface="Verdana" panose="020B0604030504040204" pitchFamily="34" charset="0"/>
                <a:ea typeface="Verdana" panose="020B0604030504040204" pitchFamily="34" charset="0"/>
              </a:rPr>
              <a:t>menu panel </a:t>
            </a:r>
            <a:r>
              <a:rPr lang="en-US" sz="2200" dirty="0" err="1">
                <a:latin typeface="Verdana" panose="020B0604030504040204" pitchFamily="34" charset="0"/>
                <a:ea typeface="Verdana" panose="020B0604030504040204" pitchFamily="34" charset="0"/>
              </a:rPr>
              <a:t>merupakan</a:t>
            </a:r>
            <a:r>
              <a:rPr lang="en-US" sz="22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200" dirty="0" err="1">
                <a:latin typeface="Verdana" panose="020B0604030504040204" pitchFamily="34" charset="0"/>
                <a:ea typeface="Verdana" panose="020B0604030504040204" pitchFamily="34" charset="0"/>
              </a:rPr>
              <a:t>sebuah</a:t>
            </a:r>
            <a:r>
              <a:rPr lang="en-US" sz="22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200" dirty="0" err="1">
                <a:latin typeface="Verdana" panose="020B0604030504040204" pitchFamily="34" charset="0"/>
                <a:ea typeface="Verdana" panose="020B0604030504040204" pitchFamily="34" charset="0"/>
              </a:rPr>
              <a:t>konsep</a:t>
            </a:r>
            <a:r>
              <a:rPr lang="en-US" sz="22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200" dirty="0" err="1" smtClean="0">
                <a:latin typeface="Verdana" panose="020B0604030504040204" pitchFamily="34" charset="0"/>
                <a:ea typeface="Verdana" panose="020B0604030504040204" pitchFamily="34" charset="0"/>
              </a:rPr>
              <a:t>antarmuka</a:t>
            </a:r>
            <a:r>
              <a:rPr lang="en-US" sz="2200" dirty="0" smtClean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200" dirty="0" err="1" smtClean="0">
                <a:latin typeface="Verdana" panose="020B0604030504040204" pitchFamily="34" charset="0"/>
                <a:ea typeface="Verdana" panose="020B0604030504040204" pitchFamily="34" charset="0"/>
              </a:rPr>
              <a:t>pengguna</a:t>
            </a:r>
            <a:r>
              <a:rPr lang="en-US" sz="2200" dirty="0" smtClean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200" dirty="0" err="1">
                <a:latin typeface="Verdana" panose="020B0604030504040204" pitchFamily="34" charset="0"/>
                <a:ea typeface="Verdana" panose="020B0604030504040204" pitchFamily="34" charset="0"/>
              </a:rPr>
              <a:t>dimana</a:t>
            </a:r>
            <a:r>
              <a:rPr lang="en-US" sz="22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200" b="1" dirty="0" err="1">
                <a:solidFill>
                  <a:srgbClr val="F20253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sebuah</a:t>
            </a:r>
            <a:r>
              <a:rPr lang="en-US" sz="2200" b="1" dirty="0">
                <a:solidFill>
                  <a:srgbClr val="F20253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panel </a:t>
            </a:r>
            <a:r>
              <a:rPr lang="en-US" sz="2200" dirty="0" err="1">
                <a:latin typeface="Verdana" panose="020B0604030504040204" pitchFamily="34" charset="0"/>
                <a:ea typeface="Verdana" panose="020B0604030504040204" pitchFamily="34" charset="0"/>
              </a:rPr>
              <a:t>dapat</a:t>
            </a:r>
            <a:r>
              <a:rPr lang="en-US" sz="22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200" dirty="0" err="1" smtClean="0">
                <a:latin typeface="Verdana" panose="020B0604030504040204" pitchFamily="34" charset="0"/>
                <a:ea typeface="Verdana" panose="020B0604030504040204" pitchFamily="34" charset="0"/>
              </a:rPr>
              <a:t>diibaratkan</a:t>
            </a:r>
            <a:r>
              <a:rPr lang="en-US" sz="2200" dirty="0" smtClean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200" b="1" dirty="0" err="1">
                <a:solidFill>
                  <a:srgbClr val="F20253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menjadi</a:t>
            </a:r>
            <a:r>
              <a:rPr lang="en-US" sz="2200" b="1" dirty="0">
                <a:solidFill>
                  <a:srgbClr val="F20253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200" b="1" dirty="0" err="1">
                <a:solidFill>
                  <a:srgbClr val="F20253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wadah</a:t>
            </a:r>
            <a:r>
              <a:rPr lang="en-US" sz="2200" b="1" dirty="0">
                <a:solidFill>
                  <a:srgbClr val="F20253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200" b="1" dirty="0" err="1">
                <a:solidFill>
                  <a:srgbClr val="F20253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untuk</a:t>
            </a:r>
            <a:r>
              <a:rPr lang="en-US" sz="2200" b="1" dirty="0">
                <a:solidFill>
                  <a:srgbClr val="F20253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200" b="1" dirty="0" err="1">
                <a:solidFill>
                  <a:srgbClr val="F20253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menampung</a:t>
            </a:r>
            <a:r>
              <a:rPr lang="en-US" sz="2200" b="1" dirty="0">
                <a:solidFill>
                  <a:srgbClr val="F20253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panel - panel </a:t>
            </a:r>
            <a:r>
              <a:rPr lang="en-US" sz="2200" b="1" dirty="0" err="1">
                <a:solidFill>
                  <a:srgbClr val="F20253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lainnya</a:t>
            </a:r>
            <a:r>
              <a:rPr lang="en-US" sz="2200" b="1" dirty="0">
                <a:solidFill>
                  <a:srgbClr val="F20253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200" dirty="0" err="1">
                <a:latin typeface="Verdana" panose="020B0604030504040204" pitchFamily="34" charset="0"/>
                <a:ea typeface="Verdana" panose="020B0604030504040204" pitchFamily="34" charset="0"/>
              </a:rPr>
              <a:t>didalam</a:t>
            </a:r>
            <a:r>
              <a:rPr lang="en-US" sz="22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200" b="1" dirty="0">
                <a:solidFill>
                  <a:srgbClr val="F20253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frame yang </a:t>
            </a:r>
            <a:r>
              <a:rPr lang="en-US" sz="2200" b="1" dirty="0" err="1">
                <a:solidFill>
                  <a:srgbClr val="F20253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sama</a:t>
            </a:r>
            <a:r>
              <a:rPr lang="en-US" sz="2200" dirty="0" smtClean="0"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id-ID" sz="2200" b="1" dirty="0">
              <a:solidFill>
                <a:srgbClr val="F20253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38307" y="45196"/>
            <a:ext cx="116934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6000" b="1" dirty="0" err="1" smtClean="0">
                <a:solidFill>
                  <a:srgbClr val="0069BD"/>
                </a:solidFill>
              </a:rPr>
              <a:t>Apa</a:t>
            </a:r>
            <a:r>
              <a:rPr lang="en-US" sz="6000" b="1" dirty="0" smtClean="0">
                <a:solidFill>
                  <a:srgbClr val="0069BD"/>
                </a:solidFill>
              </a:rPr>
              <a:t> </a:t>
            </a:r>
            <a:r>
              <a:rPr lang="en-US" sz="6000" b="1" dirty="0" err="1" smtClean="0">
                <a:solidFill>
                  <a:srgbClr val="0069BD"/>
                </a:solidFill>
              </a:rPr>
              <a:t>itu</a:t>
            </a:r>
            <a:r>
              <a:rPr lang="en-US" sz="6000" b="1" dirty="0" smtClean="0">
                <a:solidFill>
                  <a:srgbClr val="0069BD"/>
                </a:solidFill>
              </a:rPr>
              <a:t> Dynamic Menu Panel ?</a:t>
            </a:r>
            <a:endParaRPr lang="id-ID" sz="6000" b="1" dirty="0">
              <a:solidFill>
                <a:srgbClr val="0069BD"/>
              </a:solidFill>
            </a:endParaRPr>
          </a:p>
        </p:txBody>
      </p:sp>
      <p:pic>
        <p:nvPicPr>
          <p:cNvPr id="14" name="Picture 6" descr="Think PNG HD Image | PNG Al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4127" y="1108987"/>
            <a:ext cx="4609231" cy="5757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11454160" y="6239165"/>
            <a:ext cx="1475680" cy="5574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6" name="TextBox 15"/>
          <p:cNvSpPr txBox="1"/>
          <p:nvPr/>
        </p:nvSpPr>
        <p:spPr>
          <a:xfrm>
            <a:off x="11663710" y="6261863"/>
            <a:ext cx="3383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3</a:t>
            </a:r>
            <a:endParaRPr lang="id-ID" sz="3200" dirty="0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45290" y="3190043"/>
            <a:ext cx="91548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dirty="0" err="1" smtClean="0">
                <a:solidFill>
                  <a:srgbClr val="339933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Latar</a:t>
            </a:r>
            <a:r>
              <a:rPr lang="en-US" sz="2800" b="1" dirty="0" smtClean="0">
                <a:solidFill>
                  <a:srgbClr val="339933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800" b="1" dirty="0" err="1" smtClean="0">
                <a:solidFill>
                  <a:srgbClr val="339933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belakang</a:t>
            </a:r>
            <a:r>
              <a:rPr lang="en-US" sz="2800" b="1" dirty="0" smtClean="0">
                <a:solidFill>
                  <a:srgbClr val="339933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(</a:t>
            </a:r>
            <a:r>
              <a:rPr lang="en-US" sz="2800" b="1" dirty="0" err="1" smtClean="0">
                <a:solidFill>
                  <a:srgbClr val="339933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dalam</a:t>
            </a:r>
            <a:r>
              <a:rPr lang="en-US" sz="2800" b="1" dirty="0" smtClean="0">
                <a:solidFill>
                  <a:srgbClr val="339933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800" b="1" dirty="0" err="1" smtClean="0">
                <a:solidFill>
                  <a:srgbClr val="339933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pemrograman</a:t>
            </a:r>
            <a:r>
              <a:rPr lang="en-US" sz="2800" b="1" dirty="0" smtClean="0">
                <a:solidFill>
                  <a:srgbClr val="339933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) :</a:t>
            </a:r>
            <a:endParaRPr lang="id-ID" sz="2800" b="1" dirty="0">
              <a:solidFill>
                <a:srgbClr val="339933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89286" y="3829661"/>
            <a:ext cx="8388209" cy="2277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</a:rPr>
              <a:t>Sebuah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</a:rPr>
              <a:t>aplikasi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</a:rPr>
              <a:t>pasti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</a:rPr>
              <a:t>akan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</a:rPr>
              <a:t>memiliki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</a:rPr>
              <a:t>banyak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</a:rPr>
              <a:t>kebutuhan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 menu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</a:rPr>
              <a:t>didalamnya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. </a:t>
            </a:r>
          </a:p>
          <a:p>
            <a:pPr marL="342900" indent="-342900" algn="just">
              <a:buFont typeface="Wingdings" panose="05000000000000000000" pitchFamily="2" charset="2"/>
              <a:buChar char="q"/>
            </a:pPr>
            <a:endParaRPr lang="en-US" sz="800" dirty="0" smtClean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</a:rPr>
              <a:t>Apabila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</a:rPr>
              <a:t>navigasi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</a:rPr>
              <a:t>antar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 menu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</a:rPr>
              <a:t>didalam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</a:rPr>
              <a:t>aplikasi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</a:rPr>
              <a:t>dibuat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</a:rPr>
              <a:t>dengan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</a:rPr>
              <a:t>cara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</a:rPr>
              <a:t>berpindah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</a:rPr>
              <a:t>antar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frame. program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</a:rPr>
              <a:t>menjadi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</a:rPr>
              <a:t>tidak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b="1" dirty="0" err="1" smtClean="0">
                <a:latin typeface="Verdana" panose="020B0604030504040204" pitchFamily="34" charset="0"/>
                <a:ea typeface="Verdana" panose="020B0604030504040204" pitchFamily="34" charset="0"/>
              </a:rPr>
              <a:t>efisien</a:t>
            </a:r>
            <a:r>
              <a:rPr lang="en-US" b="1" dirty="0" smtClean="0">
                <a:solidFill>
                  <a:srgbClr val="F20253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(</a:t>
            </a:r>
            <a:r>
              <a:rPr lang="en-US" b="1" dirty="0" err="1" smtClean="0">
                <a:solidFill>
                  <a:srgbClr val="F20253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redudansi</a:t>
            </a:r>
            <a:r>
              <a:rPr lang="en-US" b="1" dirty="0" smtClean="0">
                <a:solidFill>
                  <a:srgbClr val="F20253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b="1" dirty="0" err="1" smtClean="0">
                <a:solidFill>
                  <a:srgbClr val="F20253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kode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) </a:t>
            </a:r>
          </a:p>
          <a:p>
            <a:pPr marL="342900" indent="-342900" algn="just">
              <a:buFont typeface="Wingdings" panose="05000000000000000000" pitchFamily="2" charset="2"/>
              <a:buChar char="q"/>
            </a:pPr>
            <a:endParaRPr lang="en-US" sz="800" dirty="0" smtClean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</a:rPr>
              <a:t>Disarankan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</a:rPr>
              <a:t>untuk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 program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</a:rPr>
              <a:t>utama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,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</a:rPr>
              <a:t>hanya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</a:rPr>
              <a:t>dibuat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</a:rPr>
              <a:t>didalam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 1 frame (windows). 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</a:rPr>
              <a:t>Untuk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b="1" dirty="0" err="1" smtClean="0">
                <a:solidFill>
                  <a:srgbClr val="F20253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Konten</a:t>
            </a:r>
            <a:r>
              <a:rPr lang="en-US" b="1" dirty="0" smtClean="0">
                <a:solidFill>
                  <a:srgbClr val="F20253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program </a:t>
            </a:r>
            <a:r>
              <a:rPr lang="en-US" b="1" dirty="0" err="1" smtClean="0">
                <a:solidFill>
                  <a:srgbClr val="F20253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dibuat</a:t>
            </a:r>
            <a:r>
              <a:rPr lang="en-US" b="1" dirty="0" smtClean="0">
                <a:solidFill>
                  <a:srgbClr val="F20253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b="1" dirty="0" err="1" smtClean="0">
                <a:solidFill>
                  <a:srgbClr val="F20253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didalam</a:t>
            </a:r>
            <a:r>
              <a:rPr lang="en-US" b="1" dirty="0" smtClean="0">
                <a:solidFill>
                  <a:srgbClr val="F20253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panel</a:t>
            </a:r>
            <a:endParaRPr lang="id-ID" b="1" dirty="0">
              <a:solidFill>
                <a:srgbClr val="F20253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8630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1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42530" y="63795"/>
            <a:ext cx="117735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4800" b="1" dirty="0" err="1" smtClean="0">
                <a:solidFill>
                  <a:srgbClr val="00B0F0"/>
                </a:solidFill>
              </a:rPr>
              <a:t>Praktikum</a:t>
            </a:r>
            <a:r>
              <a:rPr lang="en-US" sz="4800" b="1" dirty="0" smtClean="0">
                <a:solidFill>
                  <a:srgbClr val="00B0F0"/>
                </a:solidFill>
              </a:rPr>
              <a:t> : </a:t>
            </a:r>
            <a:r>
              <a:rPr lang="en-US" sz="4800" b="1" dirty="0" err="1" smtClean="0">
                <a:solidFill>
                  <a:srgbClr val="00B0F0"/>
                </a:solidFill>
              </a:rPr>
              <a:t>Latihan</a:t>
            </a:r>
            <a:r>
              <a:rPr lang="en-US" sz="4800" b="1" dirty="0" smtClean="0">
                <a:solidFill>
                  <a:srgbClr val="00B0F0"/>
                </a:solidFill>
              </a:rPr>
              <a:t> MVC </a:t>
            </a:r>
            <a:r>
              <a:rPr lang="en-US" sz="4800" b="1" dirty="0">
                <a:solidFill>
                  <a:srgbClr val="00B0F0"/>
                </a:solidFill>
              </a:rPr>
              <a:t>(</a:t>
            </a:r>
            <a:r>
              <a:rPr lang="en-US" sz="4800" b="1" dirty="0" err="1">
                <a:solidFill>
                  <a:srgbClr val="00B0F0"/>
                </a:solidFill>
              </a:rPr>
              <a:t>Kelas</a:t>
            </a:r>
            <a:r>
              <a:rPr lang="en-US" sz="4800" b="1" dirty="0">
                <a:solidFill>
                  <a:srgbClr val="00B0F0"/>
                </a:solidFill>
              </a:rPr>
              <a:t> </a:t>
            </a:r>
            <a:r>
              <a:rPr lang="en-US" sz="4800" b="1" dirty="0" smtClean="0">
                <a:solidFill>
                  <a:srgbClr val="00B0F0"/>
                </a:solidFill>
              </a:rPr>
              <a:t>Model)</a:t>
            </a:r>
            <a:endParaRPr lang="id-ID" sz="4800" b="1" dirty="0">
              <a:solidFill>
                <a:srgbClr val="00B0F0"/>
              </a:solidFill>
            </a:endParaRPr>
          </a:p>
          <a:p>
            <a:pPr algn="just"/>
            <a:endParaRPr lang="id-ID" sz="4800" b="1" dirty="0">
              <a:solidFill>
                <a:srgbClr val="00B0F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816110" y="6414263"/>
            <a:ext cx="3383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6</a:t>
            </a:r>
            <a:endParaRPr lang="id-ID" sz="3200" dirty="0">
              <a:solidFill>
                <a:schemeClr val="bg1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11454160" y="6239165"/>
            <a:ext cx="1475680" cy="5574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0" name="Shape 84"/>
          <p:cNvSpPr txBox="1"/>
          <p:nvPr/>
        </p:nvSpPr>
        <p:spPr>
          <a:xfrm>
            <a:off x="191217" y="889034"/>
            <a:ext cx="11963197" cy="140158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r>
              <a:rPr lang="en-US" b="1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Langkah</a:t>
            </a:r>
            <a:r>
              <a:rPr lang="en-US" b="1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18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,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Jalankan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kembali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program,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cek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hasilnya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apakah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sudah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berjalan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sesuai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yang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diinginkan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atau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belum</a:t>
            </a:r>
            <a:endParaRPr lang="en-US" b="1" dirty="0">
              <a:solidFill>
                <a:srgbClr val="F20253"/>
              </a:solidFill>
              <a:latin typeface="Verdana" panose="020B0604030504040204" pitchFamily="34" charset="0"/>
              <a:ea typeface="Verdana" panose="020B0604030504040204" pitchFamily="34" charset="0"/>
              <a:cs typeface="Lato"/>
              <a:sym typeface="Lato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454161" y="6261863"/>
            <a:ext cx="7378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30</a:t>
            </a:r>
            <a:endParaRPr lang="id-ID" sz="3200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223" y="1690154"/>
            <a:ext cx="5667190" cy="377498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1503" y="1779624"/>
            <a:ext cx="5537434" cy="3685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269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1454160" y="6239165"/>
            <a:ext cx="1475680" cy="5574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" name="TextBox 4"/>
          <p:cNvSpPr txBox="1"/>
          <p:nvPr/>
        </p:nvSpPr>
        <p:spPr>
          <a:xfrm>
            <a:off x="11454161" y="6261863"/>
            <a:ext cx="7378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31</a:t>
            </a:r>
            <a:endParaRPr lang="id-ID" sz="3200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2417103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 smtClean="0">
                <a:solidFill>
                  <a:srgbClr val="00B0F0"/>
                </a:solidFill>
              </a:rPr>
              <a:t>TERIMAKASIH</a:t>
            </a:r>
            <a:endParaRPr lang="id-ID" sz="7200" b="1" dirty="0">
              <a:solidFill>
                <a:srgbClr val="00B0F0"/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0" y="6113885"/>
            <a:ext cx="121920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AA7A1D4F-D287-4310-8EF0-4B8E257AD2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131272"/>
            <a:ext cx="3014644" cy="735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980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4" descr="https://www.thehrobserver.com/wp-content/uploads/2017/05/Business-People-Working-Together-iStock_000017346252Medium-1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86" t="-620" r="26249" b="620"/>
          <a:stretch/>
        </p:blipFill>
        <p:spPr bwMode="auto">
          <a:xfrm>
            <a:off x="7487871" y="-42074"/>
            <a:ext cx="4704129" cy="6900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85062" y="170120"/>
            <a:ext cx="78365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600" b="1" dirty="0" smtClean="0">
                <a:solidFill>
                  <a:srgbClr val="0069BD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Dynamic Menu Panel</a:t>
            </a:r>
            <a:endParaRPr lang="id-ID" sz="4600" b="1" dirty="0">
              <a:solidFill>
                <a:srgbClr val="F20253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86328" y="2672191"/>
            <a:ext cx="689032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 err="1" smtClean="0">
                <a:latin typeface="Verdana" panose="020B0604030504040204" pitchFamily="34" charset="0"/>
                <a:ea typeface="Verdana" panose="020B0604030504040204" pitchFamily="34" charset="0"/>
              </a:rPr>
              <a:t>kita</a:t>
            </a:r>
            <a:r>
              <a:rPr lang="en-US" sz="2000" dirty="0" smtClean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 err="1" smtClean="0">
                <a:latin typeface="Verdana" panose="020B0604030504040204" pitchFamily="34" charset="0"/>
                <a:ea typeface="Verdana" panose="020B0604030504040204" pitchFamily="34" charset="0"/>
              </a:rPr>
              <a:t>perlu</a:t>
            </a:r>
            <a:r>
              <a:rPr lang="en-US" sz="2000" dirty="0" smtClean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 err="1" smtClean="0">
                <a:latin typeface="Verdana" panose="020B0604030504040204" pitchFamily="34" charset="0"/>
                <a:ea typeface="Verdana" panose="020B0604030504040204" pitchFamily="34" charset="0"/>
              </a:rPr>
              <a:t>membuat</a:t>
            </a:r>
            <a:r>
              <a:rPr lang="en-US" sz="2000" dirty="0" smtClean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 err="1" smtClean="0">
                <a:latin typeface="Verdana" panose="020B0604030504040204" pitchFamily="34" charset="0"/>
                <a:ea typeface="Verdana" panose="020B0604030504040204" pitchFamily="34" charset="0"/>
              </a:rPr>
              <a:t>mekanisme</a:t>
            </a:r>
            <a:r>
              <a:rPr lang="en-US" sz="2000" dirty="0" smtClean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 err="1" smtClean="0">
                <a:latin typeface="Verdana" panose="020B0604030504040204" pitchFamily="34" charset="0"/>
                <a:ea typeface="Verdana" panose="020B0604030504040204" pitchFamily="34" charset="0"/>
              </a:rPr>
              <a:t>dimana</a:t>
            </a:r>
            <a:r>
              <a:rPr lang="en-US" sz="2000" dirty="0" smtClean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 err="1" smtClean="0">
                <a:latin typeface="Verdana" panose="020B0604030504040204" pitchFamily="34" charset="0"/>
                <a:ea typeface="Verdana" panose="020B0604030504040204" pitchFamily="34" charset="0"/>
              </a:rPr>
              <a:t>perpindadahan</a:t>
            </a:r>
            <a:r>
              <a:rPr lang="en-US" sz="2000" dirty="0" smtClean="0">
                <a:latin typeface="Verdana" panose="020B0604030504040204" pitchFamily="34" charset="0"/>
                <a:ea typeface="Verdana" panose="020B0604030504040204" pitchFamily="34" charset="0"/>
              </a:rPr>
              <a:t>/</a:t>
            </a:r>
            <a:r>
              <a:rPr lang="en-US" sz="2000" dirty="0" err="1" smtClean="0">
                <a:latin typeface="Verdana" panose="020B0604030504040204" pitchFamily="34" charset="0"/>
                <a:ea typeface="Verdana" panose="020B0604030504040204" pitchFamily="34" charset="0"/>
              </a:rPr>
              <a:t>navigasi</a:t>
            </a:r>
            <a:r>
              <a:rPr lang="en-US" sz="2000" dirty="0" smtClean="0">
                <a:latin typeface="Verdana" panose="020B0604030504040204" pitchFamily="34" charset="0"/>
                <a:ea typeface="Verdana" panose="020B0604030504040204" pitchFamily="34" charset="0"/>
              </a:rPr>
              <a:t> menu (</a:t>
            </a:r>
            <a:r>
              <a:rPr lang="en-US" sz="2000" dirty="0" err="1" smtClean="0">
                <a:latin typeface="Verdana" panose="020B0604030504040204" pitchFamily="34" charset="0"/>
                <a:ea typeface="Verdana" panose="020B0604030504040204" pitchFamily="34" charset="0"/>
              </a:rPr>
              <a:t>beserta</a:t>
            </a:r>
            <a:r>
              <a:rPr lang="en-US" sz="2000" dirty="0" smtClean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 err="1" smtClean="0">
                <a:latin typeface="Verdana" panose="020B0604030504040204" pitchFamily="34" charset="0"/>
                <a:ea typeface="Verdana" panose="020B0604030504040204" pitchFamily="34" charset="0"/>
              </a:rPr>
              <a:t>kontennya</a:t>
            </a:r>
            <a:r>
              <a:rPr lang="en-US" sz="2000" dirty="0" smtClean="0">
                <a:latin typeface="Verdana" panose="020B0604030504040204" pitchFamily="34" charset="0"/>
                <a:ea typeface="Verdana" panose="020B0604030504040204" pitchFamily="34" charset="0"/>
              </a:rPr>
              <a:t>) </a:t>
            </a:r>
            <a:r>
              <a:rPr lang="en-US" sz="2000" dirty="0" err="1" smtClean="0">
                <a:latin typeface="Verdana" panose="020B0604030504040204" pitchFamily="34" charset="0"/>
                <a:ea typeface="Verdana" panose="020B0604030504040204" pitchFamily="34" charset="0"/>
              </a:rPr>
              <a:t>didalam</a:t>
            </a:r>
            <a:r>
              <a:rPr lang="en-US" sz="2000" dirty="0" smtClean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 err="1" smtClean="0">
                <a:latin typeface="Verdana" panose="020B0604030504040204" pitchFamily="34" charset="0"/>
                <a:ea typeface="Verdana" panose="020B0604030504040204" pitchFamily="34" charset="0"/>
              </a:rPr>
              <a:t>aplikasi</a:t>
            </a:r>
            <a:r>
              <a:rPr lang="en-US" sz="2000" dirty="0" smtClean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 err="1" smtClean="0">
                <a:latin typeface="Verdana" panose="020B0604030504040204" pitchFamily="34" charset="0"/>
                <a:ea typeface="Verdana" panose="020B0604030504040204" pitchFamily="34" charset="0"/>
              </a:rPr>
              <a:t>dilakukan</a:t>
            </a:r>
            <a:r>
              <a:rPr lang="en-US" sz="2000" dirty="0" smtClean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 err="1" smtClean="0">
                <a:latin typeface="Verdana" panose="020B0604030504040204" pitchFamily="34" charset="0"/>
                <a:ea typeface="Verdana" panose="020B0604030504040204" pitchFamily="34" charset="0"/>
              </a:rPr>
              <a:t>dengan</a:t>
            </a:r>
            <a:r>
              <a:rPr lang="en-US" sz="2000" dirty="0" smtClean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 err="1" smtClean="0">
                <a:latin typeface="Verdana" panose="020B0604030504040204" pitchFamily="34" charset="0"/>
                <a:ea typeface="Verdana" panose="020B0604030504040204" pitchFamily="34" charset="0"/>
              </a:rPr>
              <a:t>cara</a:t>
            </a:r>
            <a:r>
              <a:rPr lang="en-US" sz="2000" dirty="0" smtClean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 err="1" smtClean="0">
                <a:latin typeface="Verdana" panose="020B0604030504040204" pitchFamily="34" charset="0"/>
                <a:ea typeface="Verdana" panose="020B0604030504040204" pitchFamily="34" charset="0"/>
              </a:rPr>
              <a:t>hanya</a:t>
            </a:r>
            <a:r>
              <a:rPr lang="en-US" sz="2000" dirty="0" smtClean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b="1" dirty="0" err="1" smtClean="0">
                <a:solidFill>
                  <a:srgbClr val="F20253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merubah</a:t>
            </a:r>
            <a:r>
              <a:rPr lang="en-US" sz="2000" b="1" dirty="0" smtClean="0">
                <a:solidFill>
                  <a:srgbClr val="F20253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b="1" dirty="0" err="1" smtClean="0">
                <a:solidFill>
                  <a:srgbClr val="F20253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kontennya</a:t>
            </a:r>
            <a:r>
              <a:rPr lang="en-US" sz="2000" dirty="0" smtClean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 err="1" smtClean="0">
                <a:latin typeface="Verdana" panose="020B0604030504040204" pitchFamily="34" charset="0"/>
                <a:ea typeface="Verdana" panose="020B0604030504040204" pitchFamily="34" charset="0"/>
              </a:rPr>
              <a:t>saja</a:t>
            </a:r>
            <a:r>
              <a:rPr lang="en-US" sz="2000" dirty="0" smtClean="0">
                <a:latin typeface="Verdana" panose="020B0604030504040204" pitchFamily="34" charset="0"/>
                <a:ea typeface="Verdana" panose="020B0604030504040204" pitchFamily="34" charset="0"/>
              </a:rPr>
              <a:t> yang </a:t>
            </a:r>
            <a:r>
              <a:rPr lang="en-US" sz="2000" dirty="0" err="1" smtClean="0">
                <a:latin typeface="Verdana" panose="020B0604030504040204" pitchFamily="34" charset="0"/>
                <a:ea typeface="Verdana" panose="020B0604030504040204" pitchFamily="34" charset="0"/>
              </a:rPr>
              <a:t>diletakan</a:t>
            </a:r>
            <a:r>
              <a:rPr lang="en-US" sz="2000" dirty="0" smtClean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b="1" dirty="0" err="1" smtClean="0">
                <a:solidFill>
                  <a:srgbClr val="F20253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disebuah</a:t>
            </a:r>
            <a:r>
              <a:rPr lang="en-US" sz="2000" b="1" dirty="0" smtClean="0">
                <a:solidFill>
                  <a:srgbClr val="F20253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panel </a:t>
            </a:r>
            <a:endParaRPr lang="id-ID" sz="2000" b="1" dirty="0">
              <a:solidFill>
                <a:srgbClr val="F20253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86327" y="1871266"/>
            <a:ext cx="70858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err="1" smtClean="0">
                <a:solidFill>
                  <a:srgbClr val="F20253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Solusinya</a:t>
            </a:r>
            <a:r>
              <a:rPr lang="en-US" sz="4000" b="1" dirty="0" smtClean="0">
                <a:solidFill>
                  <a:srgbClr val="F20253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?</a:t>
            </a:r>
            <a:endParaRPr lang="id-ID" sz="4000" b="1" dirty="0">
              <a:solidFill>
                <a:srgbClr val="F20253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86327" y="4666538"/>
            <a:ext cx="68903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 err="1" smtClean="0">
                <a:latin typeface="Verdana" panose="020B0604030504040204" pitchFamily="34" charset="0"/>
                <a:ea typeface="Verdana" panose="020B0604030504040204" pitchFamily="34" charset="0"/>
              </a:rPr>
              <a:t>Untuk</a:t>
            </a:r>
            <a:r>
              <a:rPr lang="en-US" sz="2000" dirty="0" smtClean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 err="1" smtClean="0">
                <a:latin typeface="Verdana" panose="020B0604030504040204" pitchFamily="34" charset="0"/>
                <a:ea typeface="Verdana" panose="020B0604030504040204" pitchFamily="34" charset="0"/>
              </a:rPr>
              <a:t>itu</a:t>
            </a:r>
            <a:r>
              <a:rPr lang="en-US" sz="2000" dirty="0" smtClean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 err="1" smtClean="0">
                <a:latin typeface="Verdana" panose="020B0604030504040204" pitchFamily="34" charset="0"/>
                <a:ea typeface="Verdana" panose="020B0604030504040204" pitchFamily="34" charset="0"/>
              </a:rPr>
              <a:t>kita</a:t>
            </a:r>
            <a:r>
              <a:rPr lang="en-US" sz="2000" dirty="0" smtClean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 err="1" smtClean="0">
                <a:latin typeface="Verdana" panose="020B0604030504040204" pitchFamily="34" charset="0"/>
                <a:ea typeface="Verdana" panose="020B0604030504040204" pitchFamily="34" charset="0"/>
              </a:rPr>
              <a:t>dapat</a:t>
            </a:r>
            <a:r>
              <a:rPr lang="en-US" sz="2000" dirty="0" smtClean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 err="1" smtClean="0">
                <a:latin typeface="Verdana" panose="020B0604030504040204" pitchFamily="34" charset="0"/>
                <a:ea typeface="Verdana" panose="020B0604030504040204" pitchFamily="34" charset="0"/>
              </a:rPr>
              <a:t>menggunakan</a:t>
            </a:r>
            <a:r>
              <a:rPr lang="en-US" sz="2000" dirty="0" smtClean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 err="1" smtClean="0">
                <a:latin typeface="Verdana" panose="020B0604030504040204" pitchFamily="34" charset="0"/>
                <a:ea typeface="Verdana" panose="020B0604030504040204" pitchFamily="34" charset="0"/>
              </a:rPr>
              <a:t>konsep</a:t>
            </a:r>
            <a:r>
              <a:rPr lang="en-US" sz="2000" dirty="0" smtClean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b="1" dirty="0" err="1" smtClean="0">
                <a:solidFill>
                  <a:srgbClr val="F20253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dymanic</a:t>
            </a:r>
            <a:r>
              <a:rPr lang="en-US" sz="2000" b="1" dirty="0" smtClean="0">
                <a:solidFill>
                  <a:srgbClr val="F20253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menu panel</a:t>
            </a:r>
            <a:r>
              <a:rPr lang="en-US" sz="2000" dirty="0" smtClean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 err="1" smtClean="0">
                <a:latin typeface="Verdana" panose="020B0604030504040204" pitchFamily="34" charset="0"/>
                <a:ea typeface="Verdana" panose="020B0604030504040204" pitchFamily="34" charset="0"/>
              </a:rPr>
              <a:t>didalam</a:t>
            </a:r>
            <a:r>
              <a:rPr lang="en-US" sz="2000" dirty="0" smtClean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 err="1" smtClean="0">
                <a:latin typeface="Verdana" panose="020B0604030504040204" pitchFamily="34" charset="0"/>
                <a:ea typeface="Verdana" panose="020B0604030504040204" pitchFamily="34" charset="0"/>
              </a:rPr>
              <a:t>pembuatan</a:t>
            </a:r>
            <a:r>
              <a:rPr lang="en-US" sz="2000" dirty="0" smtClean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 err="1" smtClean="0">
                <a:latin typeface="Verdana" panose="020B0604030504040204" pitchFamily="34" charset="0"/>
                <a:ea typeface="Verdana" panose="020B0604030504040204" pitchFamily="34" charset="0"/>
              </a:rPr>
              <a:t>aplikasi</a:t>
            </a:r>
            <a:endParaRPr lang="id-ID" sz="2000" b="1" dirty="0">
              <a:solidFill>
                <a:srgbClr val="F20253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3716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38307" y="45196"/>
            <a:ext cx="116934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6000" b="1" dirty="0" err="1" smtClean="0">
                <a:solidFill>
                  <a:srgbClr val="0069BD"/>
                </a:solidFill>
              </a:rPr>
              <a:t>Ilustrasi</a:t>
            </a:r>
            <a:r>
              <a:rPr lang="en-US" sz="6000" b="1" dirty="0" smtClean="0">
                <a:solidFill>
                  <a:srgbClr val="0069BD"/>
                </a:solidFill>
              </a:rPr>
              <a:t> Dynamic Menu Panel</a:t>
            </a:r>
            <a:endParaRPr lang="id-ID" sz="6000" b="1" dirty="0">
              <a:solidFill>
                <a:srgbClr val="0069BD"/>
              </a:solidFill>
            </a:endParaRPr>
          </a:p>
        </p:txBody>
      </p:sp>
      <p:pic>
        <p:nvPicPr>
          <p:cNvPr id="1026" name="Picture 2" descr="https://docs.oracle.com/database/apex-18.1/HTMDB/img/GUID-02F67E52-DC82-40DB-9429-2E0296DF8237-defaul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411" y="1282533"/>
            <a:ext cx="9062317" cy="5178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11454160" y="6239165"/>
            <a:ext cx="1475680" cy="5574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" name="TextBox 8"/>
          <p:cNvSpPr txBox="1"/>
          <p:nvPr/>
        </p:nvSpPr>
        <p:spPr>
          <a:xfrm>
            <a:off x="11663710" y="6261863"/>
            <a:ext cx="3383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5</a:t>
            </a:r>
            <a:endParaRPr lang="id-ID" sz="3200" dirty="0">
              <a:solidFill>
                <a:schemeClr val="bg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66411" y="1282533"/>
            <a:ext cx="9062317" cy="509322"/>
          </a:xfrm>
          <a:prstGeom prst="rect">
            <a:avLst/>
          </a:prstGeom>
          <a:noFill/>
          <a:ln w="317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296160" y="1791854"/>
            <a:ext cx="7032568" cy="4669147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hape 84"/>
          <p:cNvSpPr txBox="1"/>
          <p:nvPr/>
        </p:nvSpPr>
        <p:spPr>
          <a:xfrm>
            <a:off x="2364093" y="2191472"/>
            <a:ext cx="6752198" cy="60379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algn="just">
              <a:lnSpc>
                <a:spcPct val="150000"/>
              </a:lnSpc>
              <a:buClr>
                <a:schemeClr val="tx1"/>
              </a:buClr>
            </a:pPr>
            <a:r>
              <a:rPr lang="en-US" sz="1600" b="1" dirty="0" smtClean="0">
                <a:solidFill>
                  <a:srgbClr val="F20253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[Main Panel = </a:t>
            </a:r>
            <a:r>
              <a:rPr lang="en-US" sz="1600" b="1" dirty="0" err="1" smtClean="0">
                <a:solidFill>
                  <a:srgbClr val="F20253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Konten</a:t>
            </a:r>
            <a:r>
              <a:rPr lang="en-US" sz="1600" b="1" dirty="0" smtClean="0">
                <a:solidFill>
                  <a:srgbClr val="F20253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/Isi </a:t>
            </a:r>
            <a:r>
              <a:rPr lang="en-US" sz="1600" b="1" dirty="0" err="1" smtClean="0">
                <a:solidFill>
                  <a:srgbClr val="F20253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dari</a:t>
            </a:r>
            <a:r>
              <a:rPr lang="en-US" sz="1600" b="1" dirty="0" smtClean="0">
                <a:solidFill>
                  <a:srgbClr val="F20253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b="1" dirty="0" err="1" smtClean="0">
                <a:solidFill>
                  <a:srgbClr val="F20253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setiap</a:t>
            </a:r>
            <a:r>
              <a:rPr lang="en-US" sz="1600" b="1" dirty="0" smtClean="0">
                <a:solidFill>
                  <a:srgbClr val="F20253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menu ]</a:t>
            </a:r>
            <a:endParaRPr lang="en-US" sz="500" b="1" dirty="0">
              <a:solidFill>
                <a:srgbClr val="F20253"/>
              </a:solidFill>
              <a:latin typeface="Verdana" panose="020B0604030504040204" pitchFamily="34" charset="0"/>
              <a:ea typeface="Verdana" panose="020B0604030504040204" pitchFamily="34" charset="0"/>
              <a:cs typeface="Lato"/>
              <a:sym typeface="Lato"/>
            </a:endParaRPr>
          </a:p>
        </p:txBody>
      </p:sp>
      <p:sp>
        <p:nvSpPr>
          <p:cNvPr id="15" name="Shape 84"/>
          <p:cNvSpPr txBox="1"/>
          <p:nvPr/>
        </p:nvSpPr>
        <p:spPr>
          <a:xfrm>
            <a:off x="9328728" y="3871766"/>
            <a:ext cx="2770908" cy="792597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algn="just">
              <a:buClr>
                <a:schemeClr val="tx1"/>
              </a:buClr>
            </a:pPr>
            <a:r>
              <a:rPr lang="en-US" sz="1400" b="1" dirty="0" smtClean="0">
                <a:solidFill>
                  <a:srgbClr val="F20253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-&gt; Panel </a:t>
            </a:r>
            <a:r>
              <a:rPr lang="en-US" sz="1400" b="1" dirty="0" err="1" smtClean="0">
                <a:solidFill>
                  <a:srgbClr val="F20253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inilah</a:t>
            </a:r>
            <a:r>
              <a:rPr lang="en-US" sz="1400" b="1" dirty="0" smtClean="0">
                <a:solidFill>
                  <a:srgbClr val="F20253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yang </a:t>
            </a:r>
            <a:r>
              <a:rPr lang="en-US" sz="1400" b="1" dirty="0" err="1" smtClean="0">
                <a:solidFill>
                  <a:srgbClr val="F20253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akan</a:t>
            </a:r>
            <a:r>
              <a:rPr lang="en-US" sz="1400" b="1" dirty="0" smtClean="0">
                <a:solidFill>
                  <a:srgbClr val="F20253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400" b="1" dirty="0" err="1" smtClean="0">
                <a:solidFill>
                  <a:srgbClr val="F20253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dirubah</a:t>
            </a:r>
            <a:r>
              <a:rPr lang="en-US" sz="1400" b="1" dirty="0" smtClean="0">
                <a:solidFill>
                  <a:srgbClr val="F20253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400" b="1" dirty="0" err="1" smtClean="0">
                <a:solidFill>
                  <a:srgbClr val="F20253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secara</a:t>
            </a:r>
            <a:r>
              <a:rPr lang="en-US" sz="1400" b="1" dirty="0" smtClean="0">
                <a:solidFill>
                  <a:srgbClr val="F20253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400" b="1" dirty="0" err="1" smtClean="0">
                <a:solidFill>
                  <a:srgbClr val="F20253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dinamis</a:t>
            </a:r>
            <a:endParaRPr lang="en-US" sz="400" b="1" dirty="0">
              <a:solidFill>
                <a:srgbClr val="F20253"/>
              </a:solidFill>
              <a:latin typeface="Verdana" panose="020B0604030504040204" pitchFamily="34" charset="0"/>
              <a:ea typeface="Verdana" panose="020B0604030504040204" pitchFamily="34" charset="0"/>
              <a:cs typeface="Lato"/>
              <a:sym typeface="Lato"/>
            </a:endParaRPr>
          </a:p>
        </p:txBody>
      </p:sp>
      <p:sp>
        <p:nvSpPr>
          <p:cNvPr id="16" name="Shape 84"/>
          <p:cNvSpPr txBox="1"/>
          <p:nvPr/>
        </p:nvSpPr>
        <p:spPr>
          <a:xfrm>
            <a:off x="9016295" y="6501885"/>
            <a:ext cx="2770908" cy="792597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algn="just">
              <a:buClr>
                <a:schemeClr val="tx1"/>
              </a:buClr>
            </a:pPr>
            <a:r>
              <a:rPr lang="en-US" sz="1200" b="1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[</a:t>
            </a:r>
            <a:r>
              <a:rPr lang="en-US" sz="1200" b="1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sumber</a:t>
            </a:r>
            <a:r>
              <a:rPr lang="en-US" sz="1200" b="1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200" b="1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gambar</a:t>
            </a:r>
            <a:r>
              <a:rPr lang="en-US" sz="1200" b="1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: google]</a:t>
            </a:r>
            <a:endParaRPr lang="en-US" sz="300" b="1" dirty="0">
              <a:latin typeface="Verdana" panose="020B0604030504040204" pitchFamily="34" charset="0"/>
              <a:ea typeface="Verdana" panose="020B0604030504040204" pitchFamily="34" charset="0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966415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38307" y="45196"/>
            <a:ext cx="116934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6000" b="1" dirty="0" err="1" smtClean="0">
                <a:solidFill>
                  <a:srgbClr val="0069BD"/>
                </a:solidFill>
              </a:rPr>
              <a:t>Ilustrasi</a:t>
            </a:r>
            <a:r>
              <a:rPr lang="en-US" sz="6000" b="1" dirty="0" smtClean="0">
                <a:solidFill>
                  <a:srgbClr val="0069BD"/>
                </a:solidFill>
              </a:rPr>
              <a:t> Dynamic Menu Panel</a:t>
            </a:r>
            <a:endParaRPr lang="id-ID" sz="6000" b="1" dirty="0">
              <a:solidFill>
                <a:srgbClr val="0069BD"/>
              </a:solidFill>
            </a:endParaRPr>
          </a:p>
        </p:txBody>
      </p:sp>
      <p:pic>
        <p:nvPicPr>
          <p:cNvPr id="1026" name="Picture 2" descr="https://docs.oracle.com/database/apex-18.1/HTMDB/img/GUID-02F67E52-DC82-40DB-9429-2E0296DF8237-defaul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411" y="1282533"/>
            <a:ext cx="9062317" cy="5178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11454160" y="6239165"/>
            <a:ext cx="1475680" cy="5574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" name="TextBox 8"/>
          <p:cNvSpPr txBox="1"/>
          <p:nvPr/>
        </p:nvSpPr>
        <p:spPr>
          <a:xfrm>
            <a:off x="11663710" y="6261863"/>
            <a:ext cx="3383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6</a:t>
            </a:r>
            <a:endParaRPr lang="id-ID" sz="3200" dirty="0">
              <a:solidFill>
                <a:schemeClr val="bg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66411" y="1282533"/>
            <a:ext cx="9062317" cy="509322"/>
          </a:xfrm>
          <a:prstGeom prst="rect">
            <a:avLst/>
          </a:prstGeom>
          <a:noFill/>
          <a:ln w="317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296160" y="1791854"/>
            <a:ext cx="7032568" cy="4669147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hape 84"/>
          <p:cNvSpPr txBox="1"/>
          <p:nvPr/>
        </p:nvSpPr>
        <p:spPr>
          <a:xfrm>
            <a:off x="2364093" y="2191472"/>
            <a:ext cx="6752198" cy="60379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algn="just">
              <a:lnSpc>
                <a:spcPct val="150000"/>
              </a:lnSpc>
              <a:buClr>
                <a:schemeClr val="tx1"/>
              </a:buClr>
            </a:pPr>
            <a:r>
              <a:rPr lang="en-US" sz="1600" b="1" dirty="0" smtClean="0">
                <a:solidFill>
                  <a:srgbClr val="F20253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[Main Panel = </a:t>
            </a:r>
            <a:r>
              <a:rPr lang="en-US" sz="1600" b="1" dirty="0" err="1" smtClean="0">
                <a:solidFill>
                  <a:srgbClr val="F20253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Konten</a:t>
            </a:r>
            <a:r>
              <a:rPr lang="en-US" sz="1600" b="1" dirty="0" smtClean="0">
                <a:solidFill>
                  <a:srgbClr val="F20253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/Isi </a:t>
            </a:r>
            <a:r>
              <a:rPr lang="en-US" sz="1600" b="1" dirty="0" err="1" smtClean="0">
                <a:solidFill>
                  <a:srgbClr val="F20253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dari</a:t>
            </a:r>
            <a:r>
              <a:rPr lang="en-US" sz="1600" b="1" dirty="0" smtClean="0">
                <a:solidFill>
                  <a:srgbClr val="F20253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b="1" dirty="0" err="1" smtClean="0">
                <a:solidFill>
                  <a:srgbClr val="F20253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setiap</a:t>
            </a:r>
            <a:r>
              <a:rPr lang="en-US" sz="1600" b="1" dirty="0" smtClean="0">
                <a:solidFill>
                  <a:srgbClr val="F20253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menu ]</a:t>
            </a:r>
            <a:endParaRPr lang="en-US" sz="500" b="1" dirty="0">
              <a:solidFill>
                <a:srgbClr val="F20253"/>
              </a:solidFill>
              <a:latin typeface="Verdana" panose="020B0604030504040204" pitchFamily="34" charset="0"/>
              <a:ea typeface="Verdana" panose="020B0604030504040204" pitchFamily="34" charset="0"/>
              <a:cs typeface="Lato"/>
              <a:sym typeface="Lato"/>
            </a:endParaRPr>
          </a:p>
        </p:txBody>
      </p:sp>
      <p:sp>
        <p:nvSpPr>
          <p:cNvPr id="15" name="Shape 84"/>
          <p:cNvSpPr txBox="1"/>
          <p:nvPr/>
        </p:nvSpPr>
        <p:spPr>
          <a:xfrm>
            <a:off x="9328728" y="3871766"/>
            <a:ext cx="2770908" cy="792597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algn="just">
              <a:buClr>
                <a:schemeClr val="tx1"/>
              </a:buClr>
            </a:pPr>
            <a:r>
              <a:rPr lang="en-US" sz="1400" b="1" dirty="0" smtClean="0">
                <a:solidFill>
                  <a:srgbClr val="F20253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-&gt; Panel </a:t>
            </a:r>
            <a:r>
              <a:rPr lang="en-US" sz="1400" b="1" dirty="0" err="1" smtClean="0">
                <a:solidFill>
                  <a:srgbClr val="F20253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inilah</a:t>
            </a:r>
            <a:r>
              <a:rPr lang="en-US" sz="1400" b="1" dirty="0" smtClean="0">
                <a:solidFill>
                  <a:srgbClr val="F20253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yang </a:t>
            </a:r>
            <a:r>
              <a:rPr lang="en-US" sz="1400" b="1" dirty="0" err="1" smtClean="0">
                <a:solidFill>
                  <a:srgbClr val="F20253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akan</a:t>
            </a:r>
            <a:r>
              <a:rPr lang="en-US" sz="1400" b="1" dirty="0" smtClean="0">
                <a:solidFill>
                  <a:srgbClr val="F20253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400" b="1" dirty="0" err="1" smtClean="0">
                <a:solidFill>
                  <a:srgbClr val="F20253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dirubah</a:t>
            </a:r>
            <a:r>
              <a:rPr lang="en-US" sz="1400" b="1" dirty="0" smtClean="0">
                <a:solidFill>
                  <a:srgbClr val="F20253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400" b="1" dirty="0" err="1" smtClean="0">
                <a:solidFill>
                  <a:srgbClr val="F20253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secara</a:t>
            </a:r>
            <a:r>
              <a:rPr lang="en-US" sz="1400" b="1" dirty="0" smtClean="0">
                <a:solidFill>
                  <a:srgbClr val="F20253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400" b="1" dirty="0" err="1" smtClean="0">
                <a:solidFill>
                  <a:srgbClr val="F20253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dinamis</a:t>
            </a:r>
            <a:endParaRPr lang="en-US" sz="400" b="1" dirty="0">
              <a:solidFill>
                <a:srgbClr val="F20253"/>
              </a:solidFill>
              <a:latin typeface="Verdana" panose="020B0604030504040204" pitchFamily="34" charset="0"/>
              <a:ea typeface="Verdana" panose="020B0604030504040204" pitchFamily="34" charset="0"/>
              <a:cs typeface="Lato"/>
              <a:sym typeface="Lato"/>
            </a:endParaRPr>
          </a:p>
        </p:txBody>
      </p:sp>
      <p:sp>
        <p:nvSpPr>
          <p:cNvPr id="16" name="Shape 84"/>
          <p:cNvSpPr txBox="1"/>
          <p:nvPr/>
        </p:nvSpPr>
        <p:spPr>
          <a:xfrm>
            <a:off x="9016295" y="6501885"/>
            <a:ext cx="2770908" cy="792597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algn="just">
              <a:buClr>
                <a:schemeClr val="tx1"/>
              </a:buClr>
            </a:pPr>
            <a:r>
              <a:rPr lang="en-US" sz="1200" b="1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[</a:t>
            </a:r>
            <a:r>
              <a:rPr lang="en-US" sz="1200" b="1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sumber</a:t>
            </a:r>
            <a:r>
              <a:rPr lang="en-US" sz="1200" b="1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200" b="1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gambar</a:t>
            </a:r>
            <a:r>
              <a:rPr lang="en-US" sz="1200" b="1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: google]</a:t>
            </a:r>
            <a:endParaRPr lang="en-US" sz="300" b="1" dirty="0">
              <a:latin typeface="Verdana" panose="020B0604030504040204" pitchFamily="34" charset="0"/>
              <a:ea typeface="Verdana" panose="020B0604030504040204" pitchFamily="34" charset="0"/>
              <a:cs typeface="Lato"/>
              <a:sym typeface="Lato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093" y="1832739"/>
            <a:ext cx="6914586" cy="4542661"/>
          </a:xfrm>
          <a:prstGeom prst="rect">
            <a:avLst/>
          </a:prstGeom>
        </p:spPr>
      </p:pic>
      <p:sp>
        <p:nvSpPr>
          <p:cNvPr id="13" name="Shape 84"/>
          <p:cNvSpPr txBox="1"/>
          <p:nvPr/>
        </p:nvSpPr>
        <p:spPr>
          <a:xfrm>
            <a:off x="2389118" y="1862522"/>
            <a:ext cx="6752198" cy="60379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algn="just">
              <a:lnSpc>
                <a:spcPct val="150000"/>
              </a:lnSpc>
              <a:buClr>
                <a:schemeClr val="tx1"/>
              </a:buClr>
            </a:pPr>
            <a:r>
              <a:rPr lang="en-US" sz="1600" b="1" dirty="0" smtClean="0">
                <a:solidFill>
                  <a:srgbClr val="F20253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[Sub Panel 1]</a:t>
            </a:r>
            <a:endParaRPr lang="en-US" sz="500" b="1" dirty="0">
              <a:solidFill>
                <a:srgbClr val="F20253"/>
              </a:solidFill>
              <a:latin typeface="Verdana" panose="020B0604030504040204" pitchFamily="34" charset="0"/>
              <a:ea typeface="Verdana" panose="020B0604030504040204" pitchFamily="34" charset="0"/>
              <a:cs typeface="Lato"/>
              <a:sym typeface="Lato"/>
            </a:endParaRPr>
          </a:p>
        </p:txBody>
      </p:sp>
      <p:sp>
        <p:nvSpPr>
          <p:cNvPr id="14" name="Shape 84"/>
          <p:cNvSpPr txBox="1"/>
          <p:nvPr/>
        </p:nvSpPr>
        <p:spPr>
          <a:xfrm>
            <a:off x="3019646" y="3881573"/>
            <a:ext cx="6485746" cy="60379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algn="just">
              <a:lnSpc>
                <a:spcPct val="150000"/>
              </a:lnSpc>
              <a:buClr>
                <a:schemeClr val="tx1"/>
              </a:buClr>
            </a:pPr>
            <a:r>
              <a:rPr lang="en-US" sz="1600" b="1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KONTEN DARI MENU YANG DIACU OLEH PANEL 1</a:t>
            </a:r>
            <a:endParaRPr lang="en-US" sz="500" b="1" dirty="0">
              <a:latin typeface="Verdana" panose="020B0604030504040204" pitchFamily="34" charset="0"/>
              <a:ea typeface="Verdana" panose="020B0604030504040204" pitchFamily="34" charset="0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3757001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38307" y="45196"/>
            <a:ext cx="116934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6000" b="1" dirty="0" err="1" smtClean="0">
                <a:solidFill>
                  <a:srgbClr val="0069BD"/>
                </a:solidFill>
              </a:rPr>
              <a:t>Ilustrasi</a:t>
            </a:r>
            <a:r>
              <a:rPr lang="en-US" sz="6000" b="1" dirty="0" smtClean="0">
                <a:solidFill>
                  <a:srgbClr val="0069BD"/>
                </a:solidFill>
              </a:rPr>
              <a:t> Dynamic Menu Panel</a:t>
            </a:r>
            <a:endParaRPr lang="id-ID" sz="6000" b="1" dirty="0">
              <a:solidFill>
                <a:srgbClr val="0069BD"/>
              </a:solidFill>
            </a:endParaRPr>
          </a:p>
        </p:txBody>
      </p:sp>
      <p:pic>
        <p:nvPicPr>
          <p:cNvPr id="1026" name="Picture 2" descr="https://docs.oracle.com/database/apex-18.1/HTMDB/img/GUID-02F67E52-DC82-40DB-9429-2E0296DF8237-defaul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411" y="1282533"/>
            <a:ext cx="9062317" cy="5178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11454160" y="6239165"/>
            <a:ext cx="1475680" cy="5574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" name="TextBox 8"/>
          <p:cNvSpPr txBox="1"/>
          <p:nvPr/>
        </p:nvSpPr>
        <p:spPr>
          <a:xfrm>
            <a:off x="11663710" y="6261863"/>
            <a:ext cx="3383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7</a:t>
            </a:r>
            <a:endParaRPr lang="id-ID" sz="3200" dirty="0">
              <a:solidFill>
                <a:schemeClr val="bg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66411" y="1282533"/>
            <a:ext cx="9062317" cy="509322"/>
          </a:xfrm>
          <a:prstGeom prst="rect">
            <a:avLst/>
          </a:prstGeom>
          <a:noFill/>
          <a:ln w="317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296160" y="1791854"/>
            <a:ext cx="7032568" cy="4669147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hape 84"/>
          <p:cNvSpPr txBox="1"/>
          <p:nvPr/>
        </p:nvSpPr>
        <p:spPr>
          <a:xfrm>
            <a:off x="2364093" y="2191472"/>
            <a:ext cx="6752198" cy="60379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algn="just">
              <a:lnSpc>
                <a:spcPct val="150000"/>
              </a:lnSpc>
              <a:buClr>
                <a:schemeClr val="tx1"/>
              </a:buClr>
            </a:pPr>
            <a:r>
              <a:rPr lang="en-US" sz="1600" b="1" dirty="0" smtClean="0">
                <a:solidFill>
                  <a:srgbClr val="F20253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[Main Panel = </a:t>
            </a:r>
            <a:r>
              <a:rPr lang="en-US" sz="1600" b="1" dirty="0" err="1" smtClean="0">
                <a:solidFill>
                  <a:srgbClr val="F20253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Konten</a:t>
            </a:r>
            <a:r>
              <a:rPr lang="en-US" sz="1600" b="1" dirty="0" smtClean="0">
                <a:solidFill>
                  <a:srgbClr val="F20253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/Isi </a:t>
            </a:r>
            <a:r>
              <a:rPr lang="en-US" sz="1600" b="1" dirty="0" err="1" smtClean="0">
                <a:solidFill>
                  <a:srgbClr val="F20253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dari</a:t>
            </a:r>
            <a:r>
              <a:rPr lang="en-US" sz="1600" b="1" dirty="0" smtClean="0">
                <a:solidFill>
                  <a:srgbClr val="F20253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b="1" dirty="0" err="1" smtClean="0">
                <a:solidFill>
                  <a:srgbClr val="F20253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setiap</a:t>
            </a:r>
            <a:r>
              <a:rPr lang="en-US" sz="1600" b="1" dirty="0" smtClean="0">
                <a:solidFill>
                  <a:srgbClr val="F20253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menu ]</a:t>
            </a:r>
            <a:endParaRPr lang="en-US" sz="500" b="1" dirty="0">
              <a:solidFill>
                <a:srgbClr val="F20253"/>
              </a:solidFill>
              <a:latin typeface="Verdana" panose="020B0604030504040204" pitchFamily="34" charset="0"/>
              <a:ea typeface="Verdana" panose="020B0604030504040204" pitchFamily="34" charset="0"/>
              <a:cs typeface="Lato"/>
              <a:sym typeface="Lato"/>
            </a:endParaRPr>
          </a:p>
        </p:txBody>
      </p:sp>
      <p:sp>
        <p:nvSpPr>
          <p:cNvPr id="15" name="Shape 84"/>
          <p:cNvSpPr txBox="1"/>
          <p:nvPr/>
        </p:nvSpPr>
        <p:spPr>
          <a:xfrm>
            <a:off x="9328728" y="3871766"/>
            <a:ext cx="2770908" cy="792597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algn="just">
              <a:buClr>
                <a:schemeClr val="tx1"/>
              </a:buClr>
            </a:pPr>
            <a:r>
              <a:rPr lang="en-US" sz="1400" b="1" dirty="0" smtClean="0">
                <a:solidFill>
                  <a:srgbClr val="F20253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-&gt; Panel </a:t>
            </a:r>
            <a:r>
              <a:rPr lang="en-US" sz="1400" b="1" dirty="0" err="1" smtClean="0">
                <a:solidFill>
                  <a:srgbClr val="F20253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inilah</a:t>
            </a:r>
            <a:r>
              <a:rPr lang="en-US" sz="1400" b="1" dirty="0" smtClean="0">
                <a:solidFill>
                  <a:srgbClr val="F20253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yang </a:t>
            </a:r>
            <a:r>
              <a:rPr lang="en-US" sz="1400" b="1" dirty="0" err="1" smtClean="0">
                <a:solidFill>
                  <a:srgbClr val="F20253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akan</a:t>
            </a:r>
            <a:r>
              <a:rPr lang="en-US" sz="1400" b="1" dirty="0" smtClean="0">
                <a:solidFill>
                  <a:srgbClr val="F20253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400" b="1" dirty="0" err="1" smtClean="0">
                <a:solidFill>
                  <a:srgbClr val="F20253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dirubah</a:t>
            </a:r>
            <a:r>
              <a:rPr lang="en-US" sz="1400" b="1" dirty="0" smtClean="0">
                <a:solidFill>
                  <a:srgbClr val="F20253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400" b="1" dirty="0" err="1" smtClean="0">
                <a:solidFill>
                  <a:srgbClr val="F20253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secara</a:t>
            </a:r>
            <a:r>
              <a:rPr lang="en-US" sz="1400" b="1" dirty="0" smtClean="0">
                <a:solidFill>
                  <a:srgbClr val="F20253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400" b="1" dirty="0" err="1" smtClean="0">
                <a:solidFill>
                  <a:srgbClr val="F20253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dinamis</a:t>
            </a:r>
            <a:endParaRPr lang="en-US" sz="400" b="1" dirty="0">
              <a:solidFill>
                <a:srgbClr val="F20253"/>
              </a:solidFill>
              <a:latin typeface="Verdana" panose="020B0604030504040204" pitchFamily="34" charset="0"/>
              <a:ea typeface="Verdana" panose="020B0604030504040204" pitchFamily="34" charset="0"/>
              <a:cs typeface="Lato"/>
              <a:sym typeface="Lato"/>
            </a:endParaRPr>
          </a:p>
        </p:txBody>
      </p:sp>
      <p:sp>
        <p:nvSpPr>
          <p:cNvPr id="16" name="Shape 84"/>
          <p:cNvSpPr txBox="1"/>
          <p:nvPr/>
        </p:nvSpPr>
        <p:spPr>
          <a:xfrm>
            <a:off x="9016295" y="6501885"/>
            <a:ext cx="2770908" cy="792597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algn="just">
              <a:buClr>
                <a:schemeClr val="tx1"/>
              </a:buClr>
            </a:pPr>
            <a:r>
              <a:rPr lang="en-US" sz="1200" b="1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[</a:t>
            </a:r>
            <a:r>
              <a:rPr lang="en-US" sz="1200" b="1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sumber</a:t>
            </a:r>
            <a:r>
              <a:rPr lang="en-US" sz="1200" b="1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200" b="1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gambar</a:t>
            </a:r>
            <a:r>
              <a:rPr lang="en-US" sz="1200" b="1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: google]</a:t>
            </a:r>
            <a:endParaRPr lang="en-US" sz="300" b="1" dirty="0">
              <a:latin typeface="Verdana" panose="020B0604030504040204" pitchFamily="34" charset="0"/>
              <a:ea typeface="Verdana" panose="020B0604030504040204" pitchFamily="34" charset="0"/>
              <a:cs typeface="Lato"/>
              <a:sym typeface="Lato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093" y="1832739"/>
            <a:ext cx="6914586" cy="4542661"/>
          </a:xfrm>
          <a:prstGeom prst="rect">
            <a:avLst/>
          </a:prstGeom>
        </p:spPr>
      </p:pic>
      <p:sp>
        <p:nvSpPr>
          <p:cNvPr id="13" name="Shape 84"/>
          <p:cNvSpPr txBox="1"/>
          <p:nvPr/>
        </p:nvSpPr>
        <p:spPr>
          <a:xfrm>
            <a:off x="2389118" y="1862522"/>
            <a:ext cx="6752198" cy="60379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algn="just">
              <a:lnSpc>
                <a:spcPct val="150000"/>
              </a:lnSpc>
              <a:buClr>
                <a:schemeClr val="tx1"/>
              </a:buClr>
            </a:pPr>
            <a:r>
              <a:rPr lang="en-US" sz="1600" b="1" dirty="0" smtClean="0">
                <a:solidFill>
                  <a:srgbClr val="F20253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[Sub Panel 2]</a:t>
            </a:r>
            <a:endParaRPr lang="en-US" sz="500" b="1" dirty="0">
              <a:solidFill>
                <a:srgbClr val="F20253"/>
              </a:solidFill>
              <a:latin typeface="Verdana" panose="020B0604030504040204" pitchFamily="34" charset="0"/>
              <a:ea typeface="Verdana" panose="020B0604030504040204" pitchFamily="34" charset="0"/>
              <a:cs typeface="Lato"/>
              <a:sym typeface="Lato"/>
            </a:endParaRPr>
          </a:p>
        </p:txBody>
      </p:sp>
      <p:sp>
        <p:nvSpPr>
          <p:cNvPr id="14" name="Shape 84"/>
          <p:cNvSpPr txBox="1"/>
          <p:nvPr/>
        </p:nvSpPr>
        <p:spPr>
          <a:xfrm>
            <a:off x="3019646" y="3881573"/>
            <a:ext cx="6485746" cy="60379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algn="just">
              <a:lnSpc>
                <a:spcPct val="150000"/>
              </a:lnSpc>
              <a:buClr>
                <a:schemeClr val="tx1"/>
              </a:buClr>
            </a:pPr>
            <a:r>
              <a:rPr lang="en-US" sz="1600" b="1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KONTEN DARI MENU YANG DIACU OLEH PANEL 2</a:t>
            </a:r>
            <a:endParaRPr lang="en-US" sz="500" b="1" dirty="0">
              <a:latin typeface="Verdana" panose="020B0604030504040204" pitchFamily="34" charset="0"/>
              <a:ea typeface="Verdana" panose="020B0604030504040204" pitchFamily="34" charset="0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3114002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38307" y="45196"/>
            <a:ext cx="116934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6000" b="1" dirty="0" err="1" smtClean="0">
                <a:solidFill>
                  <a:srgbClr val="0069BD"/>
                </a:solidFill>
              </a:rPr>
              <a:t>Ilustrasi</a:t>
            </a:r>
            <a:r>
              <a:rPr lang="en-US" sz="6000" b="1" dirty="0" smtClean="0">
                <a:solidFill>
                  <a:srgbClr val="0069BD"/>
                </a:solidFill>
              </a:rPr>
              <a:t> Dynamic Menu Panel</a:t>
            </a:r>
            <a:endParaRPr lang="id-ID" sz="6000" b="1" dirty="0">
              <a:solidFill>
                <a:srgbClr val="0069BD"/>
              </a:solidFill>
            </a:endParaRPr>
          </a:p>
        </p:txBody>
      </p:sp>
      <p:pic>
        <p:nvPicPr>
          <p:cNvPr id="1026" name="Picture 2" descr="https://docs.oracle.com/database/apex-18.1/HTMDB/img/GUID-02F67E52-DC82-40DB-9429-2E0296DF8237-defaul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411" y="1282533"/>
            <a:ext cx="9062317" cy="5178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11454160" y="6239165"/>
            <a:ext cx="1475680" cy="5574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" name="TextBox 8"/>
          <p:cNvSpPr txBox="1"/>
          <p:nvPr/>
        </p:nvSpPr>
        <p:spPr>
          <a:xfrm>
            <a:off x="11663710" y="6261863"/>
            <a:ext cx="3383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8</a:t>
            </a:r>
            <a:endParaRPr lang="id-ID" sz="3200" dirty="0">
              <a:solidFill>
                <a:schemeClr val="bg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66411" y="1282533"/>
            <a:ext cx="9062317" cy="509322"/>
          </a:xfrm>
          <a:prstGeom prst="rect">
            <a:avLst/>
          </a:prstGeom>
          <a:noFill/>
          <a:ln w="317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296160" y="1791854"/>
            <a:ext cx="7032568" cy="4669147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hape 84"/>
          <p:cNvSpPr txBox="1"/>
          <p:nvPr/>
        </p:nvSpPr>
        <p:spPr>
          <a:xfrm>
            <a:off x="2364093" y="2191472"/>
            <a:ext cx="6752198" cy="60379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algn="just">
              <a:lnSpc>
                <a:spcPct val="150000"/>
              </a:lnSpc>
              <a:buClr>
                <a:schemeClr val="tx1"/>
              </a:buClr>
            </a:pPr>
            <a:r>
              <a:rPr lang="en-US" sz="1600" b="1" dirty="0" smtClean="0">
                <a:solidFill>
                  <a:srgbClr val="F20253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[Main Panel = </a:t>
            </a:r>
            <a:r>
              <a:rPr lang="en-US" sz="1600" b="1" dirty="0" err="1" smtClean="0">
                <a:solidFill>
                  <a:srgbClr val="F20253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Konten</a:t>
            </a:r>
            <a:r>
              <a:rPr lang="en-US" sz="1600" b="1" dirty="0" smtClean="0">
                <a:solidFill>
                  <a:srgbClr val="F20253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/Isi </a:t>
            </a:r>
            <a:r>
              <a:rPr lang="en-US" sz="1600" b="1" dirty="0" err="1" smtClean="0">
                <a:solidFill>
                  <a:srgbClr val="F20253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dari</a:t>
            </a:r>
            <a:r>
              <a:rPr lang="en-US" sz="1600" b="1" dirty="0" smtClean="0">
                <a:solidFill>
                  <a:srgbClr val="F20253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b="1" dirty="0" err="1" smtClean="0">
                <a:solidFill>
                  <a:srgbClr val="F20253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setiap</a:t>
            </a:r>
            <a:r>
              <a:rPr lang="en-US" sz="1600" b="1" dirty="0" smtClean="0">
                <a:solidFill>
                  <a:srgbClr val="F20253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menu ]</a:t>
            </a:r>
            <a:endParaRPr lang="en-US" sz="500" b="1" dirty="0">
              <a:solidFill>
                <a:srgbClr val="F20253"/>
              </a:solidFill>
              <a:latin typeface="Verdana" panose="020B0604030504040204" pitchFamily="34" charset="0"/>
              <a:ea typeface="Verdana" panose="020B0604030504040204" pitchFamily="34" charset="0"/>
              <a:cs typeface="Lato"/>
              <a:sym typeface="Lato"/>
            </a:endParaRPr>
          </a:p>
        </p:txBody>
      </p:sp>
      <p:sp>
        <p:nvSpPr>
          <p:cNvPr id="15" name="Shape 84"/>
          <p:cNvSpPr txBox="1"/>
          <p:nvPr/>
        </p:nvSpPr>
        <p:spPr>
          <a:xfrm>
            <a:off x="9328728" y="3871766"/>
            <a:ext cx="2770908" cy="792597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algn="just">
              <a:buClr>
                <a:schemeClr val="tx1"/>
              </a:buClr>
            </a:pPr>
            <a:r>
              <a:rPr lang="en-US" sz="1400" b="1" dirty="0" smtClean="0">
                <a:solidFill>
                  <a:srgbClr val="F20253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-&gt; Panel </a:t>
            </a:r>
            <a:r>
              <a:rPr lang="en-US" sz="1400" b="1" dirty="0" err="1" smtClean="0">
                <a:solidFill>
                  <a:srgbClr val="F20253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inilah</a:t>
            </a:r>
            <a:r>
              <a:rPr lang="en-US" sz="1400" b="1" dirty="0" smtClean="0">
                <a:solidFill>
                  <a:srgbClr val="F20253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yang </a:t>
            </a:r>
            <a:r>
              <a:rPr lang="en-US" sz="1400" b="1" dirty="0" err="1" smtClean="0">
                <a:solidFill>
                  <a:srgbClr val="F20253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akan</a:t>
            </a:r>
            <a:r>
              <a:rPr lang="en-US" sz="1400" b="1" dirty="0" smtClean="0">
                <a:solidFill>
                  <a:srgbClr val="F20253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400" b="1" dirty="0" err="1" smtClean="0">
                <a:solidFill>
                  <a:srgbClr val="F20253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dirubah</a:t>
            </a:r>
            <a:r>
              <a:rPr lang="en-US" sz="1400" b="1" dirty="0" smtClean="0">
                <a:solidFill>
                  <a:srgbClr val="F20253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400" b="1" dirty="0" err="1" smtClean="0">
                <a:solidFill>
                  <a:srgbClr val="F20253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secara</a:t>
            </a:r>
            <a:r>
              <a:rPr lang="en-US" sz="1400" b="1" dirty="0" smtClean="0">
                <a:solidFill>
                  <a:srgbClr val="F20253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400" b="1" dirty="0" err="1" smtClean="0">
                <a:solidFill>
                  <a:srgbClr val="F20253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dinamis</a:t>
            </a:r>
            <a:endParaRPr lang="en-US" sz="400" b="1" dirty="0">
              <a:solidFill>
                <a:srgbClr val="F20253"/>
              </a:solidFill>
              <a:latin typeface="Verdana" panose="020B0604030504040204" pitchFamily="34" charset="0"/>
              <a:ea typeface="Verdana" panose="020B0604030504040204" pitchFamily="34" charset="0"/>
              <a:cs typeface="Lato"/>
              <a:sym typeface="Lato"/>
            </a:endParaRPr>
          </a:p>
        </p:txBody>
      </p:sp>
      <p:sp>
        <p:nvSpPr>
          <p:cNvPr id="16" name="Shape 84"/>
          <p:cNvSpPr txBox="1"/>
          <p:nvPr/>
        </p:nvSpPr>
        <p:spPr>
          <a:xfrm>
            <a:off x="9016295" y="6501885"/>
            <a:ext cx="2770908" cy="792597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algn="just">
              <a:buClr>
                <a:schemeClr val="tx1"/>
              </a:buClr>
            </a:pPr>
            <a:r>
              <a:rPr lang="en-US" sz="1200" b="1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[</a:t>
            </a:r>
            <a:r>
              <a:rPr lang="en-US" sz="1200" b="1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sumber</a:t>
            </a:r>
            <a:r>
              <a:rPr lang="en-US" sz="1200" b="1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200" b="1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gambar</a:t>
            </a:r>
            <a:r>
              <a:rPr lang="en-US" sz="1200" b="1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: google]</a:t>
            </a:r>
            <a:endParaRPr lang="en-US" sz="300" b="1" dirty="0">
              <a:latin typeface="Verdana" panose="020B0604030504040204" pitchFamily="34" charset="0"/>
              <a:ea typeface="Verdana" panose="020B0604030504040204" pitchFamily="34" charset="0"/>
              <a:cs typeface="Lato"/>
              <a:sym typeface="Lato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093" y="1832739"/>
            <a:ext cx="6914586" cy="4542661"/>
          </a:xfrm>
          <a:prstGeom prst="rect">
            <a:avLst/>
          </a:prstGeom>
        </p:spPr>
      </p:pic>
      <p:sp>
        <p:nvSpPr>
          <p:cNvPr id="13" name="Shape 84"/>
          <p:cNvSpPr txBox="1"/>
          <p:nvPr/>
        </p:nvSpPr>
        <p:spPr>
          <a:xfrm>
            <a:off x="2389118" y="1862522"/>
            <a:ext cx="6752198" cy="60379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algn="just">
              <a:lnSpc>
                <a:spcPct val="150000"/>
              </a:lnSpc>
              <a:buClr>
                <a:schemeClr val="tx1"/>
              </a:buClr>
            </a:pPr>
            <a:r>
              <a:rPr lang="en-US" sz="1600" b="1" dirty="0" smtClean="0">
                <a:solidFill>
                  <a:srgbClr val="F20253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[Sub Panel </a:t>
            </a:r>
            <a:r>
              <a:rPr lang="en-US" sz="1600" b="1" dirty="0" err="1" smtClean="0">
                <a:solidFill>
                  <a:srgbClr val="F20253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ke</a:t>
            </a:r>
            <a:r>
              <a:rPr lang="en-US" sz="1600" b="1" dirty="0" smtClean="0">
                <a:solidFill>
                  <a:srgbClr val="F20253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-n]</a:t>
            </a:r>
            <a:endParaRPr lang="en-US" sz="500" b="1" dirty="0">
              <a:solidFill>
                <a:srgbClr val="F20253"/>
              </a:solidFill>
              <a:latin typeface="Verdana" panose="020B0604030504040204" pitchFamily="34" charset="0"/>
              <a:ea typeface="Verdana" panose="020B0604030504040204" pitchFamily="34" charset="0"/>
              <a:cs typeface="Lato"/>
              <a:sym typeface="Lato"/>
            </a:endParaRPr>
          </a:p>
        </p:txBody>
      </p:sp>
      <p:sp>
        <p:nvSpPr>
          <p:cNvPr id="14" name="Shape 84"/>
          <p:cNvSpPr txBox="1"/>
          <p:nvPr/>
        </p:nvSpPr>
        <p:spPr>
          <a:xfrm>
            <a:off x="2742171" y="3881573"/>
            <a:ext cx="6485746" cy="60379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algn="just">
              <a:lnSpc>
                <a:spcPct val="150000"/>
              </a:lnSpc>
              <a:buClr>
                <a:schemeClr val="tx1"/>
              </a:buClr>
            </a:pPr>
            <a:r>
              <a:rPr lang="en-US" sz="1600" b="1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KONTEN DARI MENU YANG DIACU OLEH PANEL </a:t>
            </a:r>
            <a:r>
              <a:rPr lang="en-US" sz="1600" b="1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ke</a:t>
            </a:r>
            <a:r>
              <a:rPr lang="en-US" sz="1600" b="1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-n</a:t>
            </a:r>
            <a:endParaRPr lang="en-US" sz="500" b="1" dirty="0">
              <a:latin typeface="Verdana" panose="020B0604030504040204" pitchFamily="34" charset="0"/>
              <a:ea typeface="Verdana" panose="020B0604030504040204" pitchFamily="34" charset="0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4117428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 descr="Supply And Demand Planning Illustration, HD Png Download , Transparent Png  Image - PNGite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5491" y="2262652"/>
            <a:ext cx="6844146" cy="4583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219581" y="1894808"/>
            <a:ext cx="1079016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200" dirty="0" err="1" smtClean="0">
                <a:latin typeface="Verdana" panose="020B0604030504040204" pitchFamily="34" charset="0"/>
                <a:ea typeface="Verdana" panose="020B0604030504040204" pitchFamily="34" charset="0"/>
              </a:rPr>
              <a:t>Bagaimana</a:t>
            </a:r>
            <a:r>
              <a:rPr lang="en-US" sz="2200" dirty="0" smtClean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200" dirty="0" err="1" smtClean="0">
                <a:latin typeface="Verdana" panose="020B0604030504040204" pitchFamily="34" charset="0"/>
                <a:ea typeface="Verdana" panose="020B0604030504040204" pitchFamily="34" charset="0"/>
              </a:rPr>
              <a:t>cara</a:t>
            </a:r>
            <a:r>
              <a:rPr lang="en-US" sz="2200" dirty="0" smtClean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200" dirty="0" err="1" smtClean="0">
                <a:latin typeface="Verdana" panose="020B0604030504040204" pitchFamily="34" charset="0"/>
                <a:ea typeface="Verdana" panose="020B0604030504040204" pitchFamily="34" charset="0"/>
              </a:rPr>
              <a:t>membuat</a:t>
            </a:r>
            <a:r>
              <a:rPr lang="en-US" sz="2200" dirty="0" smtClean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200" b="1" dirty="0" smtClean="0">
                <a:latin typeface="Verdana" panose="020B0604030504040204" pitchFamily="34" charset="0"/>
                <a:ea typeface="Verdana" panose="020B0604030504040204" pitchFamily="34" charset="0"/>
              </a:rPr>
              <a:t>Dynamic Menu Panel </a:t>
            </a:r>
            <a:r>
              <a:rPr lang="en-US" sz="2200" dirty="0" err="1" smtClean="0">
                <a:latin typeface="Verdana" panose="020B0604030504040204" pitchFamily="34" charset="0"/>
                <a:ea typeface="Verdana" panose="020B0604030504040204" pitchFamily="34" charset="0"/>
              </a:rPr>
              <a:t>pada</a:t>
            </a:r>
            <a:r>
              <a:rPr lang="en-US" sz="2200" dirty="0" smtClean="0">
                <a:latin typeface="Verdana" panose="020B0604030504040204" pitchFamily="34" charset="0"/>
                <a:ea typeface="Verdana" panose="020B0604030504040204" pitchFamily="34" charset="0"/>
              </a:rPr>
              <a:t> JAVA GUI ??</a:t>
            </a:r>
            <a:endParaRPr lang="id-ID" sz="2200" b="1" dirty="0">
              <a:solidFill>
                <a:srgbClr val="F20253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19581" y="0"/>
            <a:ext cx="955063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6000" dirty="0" smtClean="0">
                <a:solidFill>
                  <a:srgbClr val="0069BD"/>
                </a:solidFill>
              </a:rPr>
              <a:t>Mari </a:t>
            </a:r>
            <a:r>
              <a:rPr lang="en-US" sz="6000" dirty="0" err="1" smtClean="0">
                <a:solidFill>
                  <a:srgbClr val="0069BD"/>
                </a:solidFill>
              </a:rPr>
              <a:t>kita</a:t>
            </a:r>
            <a:r>
              <a:rPr lang="en-US" sz="6000" dirty="0" smtClean="0">
                <a:solidFill>
                  <a:srgbClr val="0069BD"/>
                </a:solidFill>
              </a:rPr>
              <a:t> </a:t>
            </a:r>
            <a:r>
              <a:rPr lang="en-US" sz="6000" dirty="0" err="1" smtClean="0">
                <a:solidFill>
                  <a:srgbClr val="0069BD"/>
                </a:solidFill>
              </a:rPr>
              <a:t>coba</a:t>
            </a:r>
            <a:r>
              <a:rPr lang="en-US" sz="6000" dirty="0" smtClean="0">
                <a:solidFill>
                  <a:srgbClr val="0069BD"/>
                </a:solidFill>
              </a:rPr>
              <a:t> </a:t>
            </a:r>
            <a:r>
              <a:rPr lang="en-US" sz="6000" dirty="0" err="1" smtClean="0">
                <a:solidFill>
                  <a:srgbClr val="0069BD"/>
                </a:solidFill>
              </a:rPr>
              <a:t>praktek</a:t>
            </a:r>
            <a:r>
              <a:rPr lang="en-US" sz="6000" dirty="0" smtClean="0">
                <a:solidFill>
                  <a:srgbClr val="0069BD"/>
                </a:solidFill>
              </a:rPr>
              <a:t>…</a:t>
            </a:r>
            <a:endParaRPr lang="id-ID" sz="6000" dirty="0">
              <a:solidFill>
                <a:srgbClr val="0069BD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19581" y="3055046"/>
            <a:ext cx="77548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b="1" dirty="0" smtClean="0"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Mari </a:t>
            </a:r>
            <a:r>
              <a:rPr lang="en-US" sz="2400" b="1" dirty="0" err="1" smtClean="0"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kita</a:t>
            </a:r>
            <a:r>
              <a:rPr lang="en-US" sz="2400" b="1" dirty="0" smtClean="0"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400" b="1" dirty="0" err="1" smtClean="0"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membuat</a:t>
            </a:r>
            <a:r>
              <a:rPr lang="en-US" sz="2400" b="1" dirty="0" smtClean="0"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program JAVA </a:t>
            </a:r>
            <a:r>
              <a:rPr lang="en-US" sz="2400" b="1" dirty="0" err="1" smtClean="0"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Sederhana</a:t>
            </a:r>
            <a:r>
              <a:rPr lang="en-US" sz="2400" b="1" dirty="0" smtClean="0"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400" b="1" dirty="0" err="1" smtClean="0"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untuk</a:t>
            </a:r>
            <a:r>
              <a:rPr lang="en-US" sz="2400" b="1" dirty="0" smtClean="0"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400" b="1" dirty="0" err="1" smtClean="0"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dapat</a:t>
            </a:r>
            <a:r>
              <a:rPr lang="en-US" sz="2400" b="1" dirty="0" smtClean="0"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400" b="1" dirty="0" err="1" smtClean="0"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memahami</a:t>
            </a:r>
            <a:r>
              <a:rPr lang="en-US" sz="2400" b="1" dirty="0" smtClean="0"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400" b="1" dirty="0" err="1" smtClean="0"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logicnya</a:t>
            </a:r>
            <a:r>
              <a:rPr lang="en-US" sz="2400" b="1" dirty="0" smtClean="0"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400" b="1" dirty="0" err="1" smtClean="0"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didalam</a:t>
            </a:r>
            <a:r>
              <a:rPr lang="en-US" sz="2400" b="1" dirty="0" smtClean="0"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400" b="1" dirty="0" err="1" smtClean="0"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aplikasi</a:t>
            </a:r>
            <a:endParaRPr lang="id-ID" sz="2400" b="1" dirty="0">
              <a:solidFill>
                <a:srgbClr val="00B05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1816110" y="6414263"/>
            <a:ext cx="3383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6</a:t>
            </a:r>
            <a:endParaRPr lang="id-ID" sz="3200" dirty="0">
              <a:solidFill>
                <a:schemeClr val="bg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1454160" y="6239165"/>
            <a:ext cx="1475680" cy="5574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" name="TextBox 8"/>
          <p:cNvSpPr txBox="1"/>
          <p:nvPr/>
        </p:nvSpPr>
        <p:spPr>
          <a:xfrm>
            <a:off x="11663710" y="6261863"/>
            <a:ext cx="3383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9</a:t>
            </a:r>
            <a:endParaRPr lang="id-ID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7935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8815</TotalTime>
  <Words>1202</Words>
  <Application>Microsoft Office PowerPoint</Application>
  <PresentationFormat>Widescreen</PresentationFormat>
  <Paragraphs>194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8" baseType="lpstr">
      <vt:lpstr>Arial</vt:lpstr>
      <vt:lpstr>Calibri</vt:lpstr>
      <vt:lpstr>Calibri Light</vt:lpstr>
      <vt:lpstr>Lato</vt:lpstr>
      <vt:lpstr>Verdana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Digital Marketing</dc:title>
  <dc:creator>Windows User</dc:creator>
  <cp:lastModifiedBy>Windows User</cp:lastModifiedBy>
  <cp:revision>1281</cp:revision>
  <dcterms:created xsi:type="dcterms:W3CDTF">2020-01-07T01:20:17Z</dcterms:created>
  <dcterms:modified xsi:type="dcterms:W3CDTF">2022-07-28T06:22:59Z</dcterms:modified>
</cp:coreProperties>
</file>